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813" r:id="rId1"/>
  </p:sldMasterIdLst>
  <p:notesMasterIdLst>
    <p:notesMasterId r:id="rId12"/>
  </p:notesMasterIdLst>
  <p:handoutMasterIdLst>
    <p:handoutMasterId r:id="rId13"/>
  </p:handoutMasterIdLst>
  <p:sldIdLst>
    <p:sldId id="256" r:id="rId2"/>
    <p:sldId id="406" r:id="rId3"/>
    <p:sldId id="394" r:id="rId4"/>
    <p:sldId id="400" r:id="rId5"/>
    <p:sldId id="408" r:id="rId6"/>
    <p:sldId id="424" r:id="rId7"/>
    <p:sldId id="402" r:id="rId8"/>
    <p:sldId id="425" r:id="rId9"/>
    <p:sldId id="392" r:id="rId10"/>
    <p:sldId id="422" r:id="rId11"/>
  </p:sldIdLst>
  <p:sldSz cx="12192000" cy="6858000"/>
  <p:notesSz cx="6858000" cy="9313863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4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A17"/>
    <a:srgbClr val="060505"/>
    <a:srgbClr val="E87B0E"/>
    <a:srgbClr val="F6BB00"/>
    <a:srgbClr val="090807"/>
    <a:srgbClr val="EB562D"/>
    <a:srgbClr val="FFD653"/>
    <a:srgbClr val="349DC2"/>
    <a:srgbClr val="FFC305"/>
    <a:srgbClr val="EA45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91" autoAdjust="0"/>
    <p:restoredTop sz="94533" autoAdjust="0"/>
  </p:normalViewPr>
  <p:slideViewPr>
    <p:cSldViewPr snapToGrid="0">
      <p:cViewPr varScale="1">
        <p:scale>
          <a:sx n="76" d="100"/>
          <a:sy n="76" d="100"/>
        </p:scale>
        <p:origin x="33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-1698" y="-90"/>
      </p:cViewPr>
      <p:guideLst>
        <p:guide orient="horz" pos="2934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1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AF3365-EF59-4197-A9C7-7386109F6345}" type="datetimeFigureOut">
              <a:rPr lang="en-US" smtClean="0"/>
              <a:pPr/>
              <a:t>5/5/2020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554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846554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4AFEB-78F9-4CB3-BF81-D51FA5BDDD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65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1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4429D-2461-4CE5-9869-724749F98E7A}" type="datetimeFigureOut">
              <a:rPr lang="en-US" smtClean="0"/>
              <a:pPr/>
              <a:t>5/5/2020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00" y="1163638"/>
            <a:ext cx="558800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846554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E5E41-F7C9-4361-B3FB-B9EFCD8C1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68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5E41-F7C9-4361-B3FB-B9EFCD8C1D0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4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5E41-F7C9-4361-B3FB-B9EFCD8C1D0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76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d-ID" dirty="0" smtClean="0"/>
              <a:t>Condition</a:t>
            </a:r>
            <a:r>
              <a:rPr lang="id-ID" baseline="0" dirty="0" smtClean="0"/>
              <a:t> of Saudi Arabia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5E41-F7C9-4361-B3FB-B9EFCD8C1D0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84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5E41-F7C9-4361-B3FB-B9EFCD8C1D0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9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5E41-F7C9-4361-B3FB-B9EFCD8C1D0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89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5E41-F7C9-4361-B3FB-B9EFCD8C1D0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39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5E41-F7C9-4361-B3FB-B9EFCD8C1D0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62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5E41-F7C9-4361-B3FB-B9EFCD8C1D0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7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5E41-F7C9-4361-B3FB-B9EFCD8C1D0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38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5E41-F7C9-4361-B3FB-B9EFCD8C1D0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14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3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4" y="2514601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4" y="4777380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76149" y="6130437"/>
            <a:ext cx="1146283" cy="370396"/>
          </a:xfrm>
        </p:spPr>
        <p:txBody>
          <a:bodyPr/>
          <a:lstStyle/>
          <a:p>
            <a:fld id="{7F157EF1-113F-4181-969A-05542E367903}" type="datetime1">
              <a:rPr lang="id-ID" smtClean="0"/>
              <a:pPr/>
              <a:t>05/05/2020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3" y="6135809"/>
            <a:ext cx="8984478" cy="365125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4529541"/>
            <a:ext cx="779767" cy="365125"/>
          </a:xfrm>
        </p:spPr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6939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3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C1488-457B-41C5-8708-769388BF8A0A}" type="datetime1">
              <a:rPr lang="id-ID" smtClean="0"/>
              <a:pPr/>
              <a:t>05/05/2020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0"/>
            <a:ext cx="779767" cy="365125"/>
          </a:xfrm>
        </p:spPr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2615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51" y="609601"/>
            <a:ext cx="8393925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1" y="3505200"/>
            <a:ext cx="7536555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3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6957-90B9-4FF9-9A09-DD7E7FDBF15A}" type="datetime1">
              <a:rPr lang="id-ID" smtClean="0"/>
              <a:pPr/>
              <a:t>05/05/2020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317817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0"/>
            <a:ext cx="779767" cy="365125"/>
          </a:xfrm>
        </p:spPr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9447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1"/>
            <a:ext cx="8915401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1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4BC6-9727-4BFE-BEE6-490E0E1B1E2E}" type="datetime1">
              <a:rPr lang="id-ID" smtClean="0"/>
              <a:pPr/>
              <a:t>05/05/2020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8"/>
            <a:ext cx="779767" cy="365125"/>
          </a:xfrm>
        </p:spPr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3455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51" y="609601"/>
            <a:ext cx="8393925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3" y="4343400"/>
            <a:ext cx="8915401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1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E8415-8401-4544-A9CC-5F7CCD9F4C68}" type="datetime1">
              <a:rPr lang="id-ID" smtClean="0"/>
              <a:pPr/>
              <a:t>05/05/2020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1" name="Freeform 11"/>
          <p:cNvSpPr/>
          <p:nvPr userDrawn="1"/>
        </p:nvSpPr>
        <p:spPr bwMode="auto">
          <a:xfrm flipV="1">
            <a:off x="-4188" y="491172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8"/>
            <a:ext cx="779767" cy="365125"/>
          </a:xfrm>
        </p:spPr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2873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3" y="4343400"/>
            <a:ext cx="8915401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1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F4F6-606B-4EC8-99D9-87AE51DDB24F}" type="datetime1">
              <a:rPr lang="id-ID" smtClean="0"/>
              <a:pPr/>
              <a:t>05/05/2020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Freeform 11"/>
          <p:cNvSpPr/>
          <p:nvPr userDrawn="1"/>
        </p:nvSpPr>
        <p:spPr bwMode="auto">
          <a:xfrm flipV="1">
            <a:off x="-4188" y="491172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8"/>
            <a:ext cx="779767" cy="365125"/>
          </a:xfrm>
        </p:spPr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7171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FB12F-BA62-4B05-9E98-F76DF571706C}" type="datetime1">
              <a:rPr lang="id-ID" smtClean="0"/>
              <a:pPr/>
              <a:t>05/05/2020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8" name="Freeform 11"/>
          <p:cNvSpPr/>
          <p:nvPr userDrawn="1"/>
        </p:nvSpPr>
        <p:spPr bwMode="auto">
          <a:xfrm flipV="1">
            <a:off x="-4188" y="71437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741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6"/>
            <a:ext cx="2207602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3" y="627406"/>
            <a:ext cx="6477001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10990-B911-440C-B9BD-407A9472DF82}" type="datetime1">
              <a:rPr lang="id-ID" smtClean="0"/>
              <a:pPr/>
              <a:t>05/05/2020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8" name="Freeform 11"/>
          <p:cNvSpPr/>
          <p:nvPr userDrawn="1"/>
        </p:nvSpPr>
        <p:spPr bwMode="auto">
          <a:xfrm flipV="1">
            <a:off x="-4188" y="71437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6316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accent3">
            <a:lumMod val="20000"/>
            <a:lumOff val="80000"/>
            <a:alpha val="6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521440" y="-13064"/>
            <a:ext cx="683623" cy="624404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911687" cy="12808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76" y="2146663"/>
            <a:ext cx="8915401" cy="377762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68511-85C7-44B5-BF7F-1B37BBFB1D15}" type="datetime1">
              <a:rPr lang="id-ID" smtClean="0"/>
              <a:pPr/>
              <a:t>05/05/2020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519333" y="-2"/>
            <a:ext cx="494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aseline="0" dirty="0" smtClean="0">
                <a:solidFill>
                  <a:srgbClr val="002060"/>
                </a:solidFill>
              </a:rPr>
              <a:t> </a:t>
            </a:r>
            <a:r>
              <a:rPr lang="id-ID" sz="1800" b="1" i="1" baseline="0" dirty="0" smtClean="0">
                <a:solidFill>
                  <a:srgbClr val="0070C0"/>
                </a:solidFill>
              </a:rPr>
              <a:t>10</a:t>
            </a:r>
            <a:r>
              <a:rPr lang="id-ID" sz="1800" b="1" i="1" baseline="30000" dirty="0" smtClean="0">
                <a:solidFill>
                  <a:srgbClr val="0070C0"/>
                </a:solidFill>
              </a:rPr>
              <a:t>th</a:t>
            </a:r>
            <a:r>
              <a:rPr lang="en-US" sz="1800" b="1" i="1" baseline="0" dirty="0" smtClean="0">
                <a:solidFill>
                  <a:srgbClr val="0070C0"/>
                </a:solidFill>
              </a:rPr>
              <a:t> </a:t>
            </a:r>
            <a:r>
              <a:rPr lang="id-ID" sz="1800" b="1" i="1" baseline="0" dirty="0" smtClean="0">
                <a:solidFill>
                  <a:srgbClr val="0070C0"/>
                </a:solidFill>
              </a:rPr>
              <a:t>ICGT 2019</a:t>
            </a:r>
            <a:endParaRPr lang="en-US" sz="18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010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3">
            <a:lumMod val="20000"/>
            <a:lumOff val="80000"/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3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19570-A780-499C-BF61-598FCC332D00}" type="datetime1">
              <a:rPr lang="id-ID" smtClean="0"/>
              <a:pPr/>
              <a:t>05/05/2020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2991" y="218847"/>
            <a:ext cx="779767" cy="365125"/>
          </a:xfrm>
        </p:spPr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1147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3" y="2133600"/>
            <a:ext cx="4313865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8" y="2126222"/>
            <a:ext cx="4313865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6009-F264-4510-9092-EB70162B18CB}" type="datetime1">
              <a:rPr lang="id-ID" smtClean="0"/>
              <a:pPr/>
              <a:t>05/05/2020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5242" y="218847"/>
            <a:ext cx="779767" cy="365125"/>
          </a:xfrm>
        </p:spPr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1896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4" y="2548966"/>
            <a:ext cx="4342892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6" y="2545739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28E9-3496-4813-9388-EA5A6211B725}" type="datetime1">
              <a:rPr lang="id-ID" smtClean="0"/>
              <a:pPr/>
              <a:t>05/05/2020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787783"/>
            <a:ext cx="779767" cy="365125"/>
          </a:xfrm>
        </p:spPr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072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B66D9-82C9-49E5-ACF5-91EA456DAE17}" type="datetime1">
              <a:rPr lang="id-ID" smtClean="0"/>
              <a:pPr/>
              <a:t>05/05/2020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Freeform 11"/>
          <p:cNvSpPr/>
          <p:nvPr userDrawn="1"/>
        </p:nvSpPr>
        <p:spPr bwMode="auto">
          <a:xfrm flipV="1">
            <a:off x="-4188" y="71437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1926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6310F-D174-4ED8-9FB8-B86E43CDC993}" type="datetime1">
              <a:rPr lang="id-ID" smtClean="0"/>
              <a:pPr/>
              <a:t>05/05/2020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Freeform 11"/>
          <p:cNvSpPr/>
          <p:nvPr userDrawn="1"/>
        </p:nvSpPr>
        <p:spPr bwMode="auto">
          <a:xfrm flipV="1">
            <a:off x="-4188" y="71437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5599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46088"/>
            <a:ext cx="3505198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9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1598613"/>
            <a:ext cx="3505198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27C98-E63C-45C6-81AA-B804AF1CC4A9}" type="datetime1">
              <a:rPr lang="id-ID" smtClean="0"/>
              <a:pPr/>
              <a:t>05/05/2020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Freeform 11"/>
          <p:cNvSpPr/>
          <p:nvPr userDrawn="1"/>
        </p:nvSpPr>
        <p:spPr bwMode="auto">
          <a:xfrm flipV="1">
            <a:off x="-4188" y="71437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3425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1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3" y="634965"/>
            <a:ext cx="8915401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1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FEFF9-1494-4048-8D55-5C8EF0E01F3A}" type="datetime1">
              <a:rPr lang="id-ID" smtClean="0"/>
              <a:pPr/>
              <a:t>05/05/2020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8"/>
            <a:ext cx="779767" cy="365125"/>
          </a:xfrm>
        </p:spPr>
        <p:txBody>
          <a:bodyPr/>
          <a:lstStyle/>
          <a:p>
            <a:fld id="{9A44A734-3683-4B93-9C0D-4F0C705FF53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4205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2" y="-785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3" y="2133600"/>
            <a:ext cx="8915401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EE796-4B6A-4DF4-AC73-0B10F68E0C2C}" type="datetime1">
              <a:rPr lang="id-ID" smtClean="0"/>
              <a:pPr/>
              <a:t>05/05/2020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3" y="6135809"/>
            <a:ext cx="76199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4" y="787783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A44A734-3683-4B93-9C0D-4F0C705FF537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784213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12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jpe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12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jpe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5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5.wmf"/><Relationship Id="rId4" Type="http://schemas.openxmlformats.org/officeDocument/2006/relationships/image" Target="../media/image12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9487213" y="54915"/>
            <a:ext cx="1861504" cy="102344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4630074" y="1224084"/>
            <a:ext cx="7199975" cy="16466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Detection Of Hijab </a:t>
            </a:r>
            <a:r>
              <a:rPr lang="en-US" sz="2600" dirty="0" err="1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Syar'i</a:t>
            </a:r>
            <a:r>
              <a:rPr lang="en-US" sz="2600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 As Smart Clothes System For Moslem People Using High Performance Of Parallel Computing</a:t>
            </a:r>
            <a:endParaRPr lang="id-ID" sz="2800" dirty="0">
              <a:solidFill>
                <a:schemeClr val="bg2">
                  <a:lumMod val="20000"/>
                  <a:lumOff val="8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4838700" y="3837418"/>
            <a:ext cx="6819900" cy="2353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Imam Cholissodin</a:t>
            </a:r>
            <a:r>
              <a:rPr lang="id-ID" sz="20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| </a:t>
            </a:r>
            <a: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imamcs@ub.ac.id</a:t>
            </a:r>
            <a:r>
              <a:rPr lang="id-ID" sz="2000" b="1" baseline="300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1,</a:t>
            </a:r>
            <a: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*</a:t>
            </a:r>
            <a:b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</a:b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Ditya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Enandini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Palupi</a:t>
            </a:r>
            <a:r>
              <a:rPr lang="id-ID" sz="2000" b="1" baseline="300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2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, </a:t>
            </a:r>
            <a: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/>
            </a:r>
            <a:b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</a:b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Muhammad </a:t>
            </a: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Yudha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Yusi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Putra</a:t>
            </a:r>
            <a:r>
              <a:rPr lang="id-ID" sz="2000" b="1" baseline="300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3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, </a:t>
            </a:r>
            <a: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/>
            </a:r>
            <a:b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</a:b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Shinta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Aprilisia</a:t>
            </a:r>
            <a:r>
              <a:rPr lang="id-ID" sz="2000" b="1" baseline="300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4</a:t>
            </a:r>
            <a:endParaRPr lang="id-ID" sz="2000" b="1" dirty="0" smtClean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  <a:p>
            <a:pPr algn="ctr"/>
            <a: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Faculty </a:t>
            </a:r>
            <a:r>
              <a:rPr lang="id-ID" sz="20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of Computer Science, Universitas Brawijaya</a:t>
            </a:r>
          </a:p>
          <a:p>
            <a:pPr algn="ctr"/>
            <a:endParaRPr lang="en-US" sz="2000" b="1" dirty="0" smtClean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148205" y="3385528"/>
            <a:ext cx="2520034" cy="7962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i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Author: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4312804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74" y="521780"/>
            <a:ext cx="2934226" cy="2450019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chemeClr val="tx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74" y="3241975"/>
            <a:ext cx="2934226" cy="2701626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chemeClr val="tx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4630075" y="6089519"/>
            <a:ext cx="3066125" cy="768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00" dirty="0" smtClean="0">
              <a:solidFill>
                <a:srgbClr val="002060"/>
              </a:solidFill>
              <a:latin typeface="Bodoni MT Black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34214" y="6221894"/>
            <a:ext cx="7529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aseline="0" dirty="0" smtClean="0">
                <a:solidFill>
                  <a:srgbClr val="00B050"/>
                </a:solidFill>
              </a:rPr>
              <a:t> </a:t>
            </a:r>
            <a:r>
              <a:rPr lang="id-ID" sz="1400" b="1" i="1" baseline="0" dirty="0" smtClean="0">
                <a:solidFill>
                  <a:srgbClr val="00B050"/>
                </a:solidFill>
              </a:rPr>
              <a:t>10</a:t>
            </a:r>
            <a:r>
              <a:rPr lang="id-ID" sz="1400" b="1" i="1" baseline="30000" dirty="0" smtClean="0">
                <a:solidFill>
                  <a:srgbClr val="00B050"/>
                </a:solidFill>
              </a:rPr>
              <a:t>th</a:t>
            </a:r>
            <a:r>
              <a:rPr lang="en-US" sz="1400" b="1" i="1" baseline="0" dirty="0" smtClean="0">
                <a:solidFill>
                  <a:srgbClr val="00B050"/>
                </a:solidFill>
              </a:rPr>
              <a:t> </a:t>
            </a:r>
            <a:r>
              <a:rPr lang="id-ID" sz="1400" b="1" i="1" baseline="0" dirty="0" smtClean="0">
                <a:solidFill>
                  <a:srgbClr val="00B050"/>
                </a:solidFill>
              </a:rPr>
              <a:t>ICGT,</a:t>
            </a:r>
            <a:r>
              <a:rPr lang="en-US" sz="1400" b="1" i="1" dirty="0">
                <a:solidFill>
                  <a:srgbClr val="00B050"/>
                </a:solidFill>
              </a:rPr>
              <a:t> October 2 - 3 2019 @ Savana Hotel &amp; Convention Malang, Indonesia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28" b="67386"/>
          <a:stretch/>
        </p:blipFill>
        <p:spPr>
          <a:xfrm>
            <a:off x="2393281" y="4092065"/>
            <a:ext cx="1161144" cy="17789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653" b="68277" l="958" r="218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2" t="50973" r="76454" b="31693"/>
          <a:stretch/>
        </p:blipFill>
        <p:spPr>
          <a:xfrm>
            <a:off x="1100058" y="4092065"/>
            <a:ext cx="1293223" cy="11887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3651" b="94218" l="0" r="472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49934" b="5470"/>
          <a:stretch/>
        </p:blipFill>
        <p:spPr>
          <a:xfrm>
            <a:off x="2177144" y="876705"/>
            <a:ext cx="1377282" cy="18118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20332694">
            <a:off x="2721442" y="835991"/>
            <a:ext cx="348343" cy="441445"/>
          </a:xfrm>
          <a:prstGeom prst="rect">
            <a:avLst/>
          </a:prstGeom>
          <a:solidFill>
            <a:srgbClr val="1F1A1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3" t="19894" r="13175" b="19788"/>
          <a:stretch/>
        </p:blipFill>
        <p:spPr>
          <a:xfrm rot="20092329">
            <a:off x="2220661" y="1099766"/>
            <a:ext cx="415610" cy="2520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" t="390" r="68609" b="92997"/>
          <a:stretch/>
        </p:blipFill>
        <p:spPr>
          <a:xfrm>
            <a:off x="9696814" y="320217"/>
            <a:ext cx="1419225" cy="458314"/>
          </a:xfrm>
          <a:prstGeom prst="rect">
            <a:avLst/>
          </a:prstGeom>
        </p:spPr>
      </p:pic>
      <p:sp>
        <p:nvSpPr>
          <p:cNvPr id="25" name="object 7"/>
          <p:cNvSpPr/>
          <p:nvPr/>
        </p:nvSpPr>
        <p:spPr>
          <a:xfrm>
            <a:off x="4779591" y="392314"/>
            <a:ext cx="2895238" cy="4678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069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9487213" y="54915"/>
            <a:ext cx="1861504" cy="10234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4598819" y="1763796"/>
            <a:ext cx="7199975" cy="7180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id-ID" sz="4800" b="1" dirty="0" smtClean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Thank You</a:t>
            </a:r>
            <a:endParaRPr lang="id-ID" sz="5400" b="1" dirty="0">
              <a:solidFill>
                <a:schemeClr val="bg2">
                  <a:lumMod val="20000"/>
                  <a:lumOff val="8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4838700" y="3837418"/>
            <a:ext cx="6819900" cy="2353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Imam Cholissodin</a:t>
            </a:r>
            <a:r>
              <a:rPr lang="id-ID" sz="20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| </a:t>
            </a:r>
            <a: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imamcs@ub.ac.id</a:t>
            </a:r>
            <a:r>
              <a:rPr lang="id-ID" sz="2000" b="1" baseline="300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1,</a:t>
            </a:r>
            <a: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*</a:t>
            </a:r>
            <a:b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</a:b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Ditya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Enandini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Palupi</a:t>
            </a:r>
            <a:r>
              <a:rPr lang="id-ID" sz="2000" b="1" baseline="300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2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, </a:t>
            </a:r>
            <a: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/>
            </a:r>
            <a:b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</a:b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Muhammad </a:t>
            </a: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Yudha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Yusi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Putra</a:t>
            </a:r>
            <a:r>
              <a:rPr lang="id-ID" sz="2000" b="1" baseline="300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3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, </a:t>
            </a:r>
            <a: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/>
            </a:r>
            <a:b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</a:b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Shinta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Aprilisia</a:t>
            </a:r>
            <a:r>
              <a:rPr lang="id-ID" sz="2000" b="1" baseline="300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4</a:t>
            </a:r>
            <a:endParaRPr lang="id-ID" sz="2000" b="1" dirty="0" smtClean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  <a:p>
            <a:pPr algn="ctr"/>
            <a:r>
              <a:rPr lang="id-ID" sz="2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Faculty </a:t>
            </a:r>
            <a:r>
              <a:rPr lang="id-ID" sz="20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of Computer Science, Universitas Brawijaya</a:t>
            </a:r>
          </a:p>
          <a:p>
            <a:pPr algn="ctr"/>
            <a:endParaRPr lang="en-US" sz="2000" b="1" dirty="0" smtClean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148205" y="3385528"/>
            <a:ext cx="2520034" cy="7962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i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Author: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4312804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74" y="521780"/>
            <a:ext cx="2934226" cy="2450019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chemeClr val="tx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74" y="3241975"/>
            <a:ext cx="2934226" cy="2701626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chemeClr val="tx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4630075" y="6089519"/>
            <a:ext cx="3066125" cy="768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00" dirty="0" smtClean="0">
              <a:solidFill>
                <a:srgbClr val="002060"/>
              </a:solidFill>
              <a:latin typeface="Bodoni MT Black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34214" y="6221894"/>
            <a:ext cx="7529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aseline="0" dirty="0" smtClean="0">
                <a:solidFill>
                  <a:srgbClr val="002060"/>
                </a:solidFill>
              </a:rPr>
              <a:t> </a:t>
            </a:r>
            <a:r>
              <a:rPr lang="id-ID" sz="1400" b="1" i="1" baseline="0" dirty="0" smtClean="0">
                <a:solidFill>
                  <a:srgbClr val="0070C0"/>
                </a:solidFill>
              </a:rPr>
              <a:t>10</a:t>
            </a:r>
            <a:r>
              <a:rPr lang="id-ID" sz="1400" b="1" i="1" baseline="30000" dirty="0" smtClean="0">
                <a:solidFill>
                  <a:srgbClr val="0070C0"/>
                </a:solidFill>
              </a:rPr>
              <a:t>th</a:t>
            </a:r>
            <a:r>
              <a:rPr lang="en-US" sz="1400" b="1" i="1" baseline="0" dirty="0" smtClean="0">
                <a:solidFill>
                  <a:srgbClr val="0070C0"/>
                </a:solidFill>
              </a:rPr>
              <a:t> </a:t>
            </a:r>
            <a:r>
              <a:rPr lang="id-ID" sz="1400" b="1" i="1" baseline="0" dirty="0" smtClean="0">
                <a:solidFill>
                  <a:srgbClr val="0070C0"/>
                </a:solidFill>
              </a:rPr>
              <a:t>ICGT,</a:t>
            </a:r>
            <a:r>
              <a:rPr lang="en-US" sz="1400" b="1" i="1" dirty="0">
                <a:solidFill>
                  <a:srgbClr val="0070C0"/>
                </a:solidFill>
              </a:rPr>
              <a:t> October 2 - 3 2019 @ Savana Hotel &amp; Convention Malang, Indonesia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28" b="67386"/>
          <a:stretch/>
        </p:blipFill>
        <p:spPr>
          <a:xfrm>
            <a:off x="2393281" y="4092065"/>
            <a:ext cx="1161144" cy="17789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653" b="68277" l="958" r="218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2" t="50973" r="76454" b="31693"/>
          <a:stretch/>
        </p:blipFill>
        <p:spPr>
          <a:xfrm>
            <a:off x="1100058" y="4092065"/>
            <a:ext cx="1293223" cy="11887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3651" b="94218" l="0" r="472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093" r="49934" b="5470"/>
          <a:stretch/>
        </p:blipFill>
        <p:spPr>
          <a:xfrm>
            <a:off x="2177144" y="876705"/>
            <a:ext cx="1377282" cy="18118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20332694">
            <a:off x="2721442" y="835991"/>
            <a:ext cx="348343" cy="441445"/>
          </a:xfrm>
          <a:prstGeom prst="rect">
            <a:avLst/>
          </a:prstGeom>
          <a:solidFill>
            <a:srgbClr val="1F1A1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3" t="19894" r="13175" b="19788"/>
          <a:stretch/>
        </p:blipFill>
        <p:spPr>
          <a:xfrm rot="20092329">
            <a:off x="2220661" y="1099766"/>
            <a:ext cx="415610" cy="2520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" t="390" r="68609" b="92997"/>
          <a:stretch/>
        </p:blipFill>
        <p:spPr>
          <a:xfrm>
            <a:off x="9696814" y="320217"/>
            <a:ext cx="1419225" cy="458314"/>
          </a:xfrm>
          <a:prstGeom prst="rect">
            <a:avLst/>
          </a:prstGeom>
        </p:spPr>
      </p:pic>
      <p:sp>
        <p:nvSpPr>
          <p:cNvPr id="25" name="object 7"/>
          <p:cNvSpPr/>
          <p:nvPr/>
        </p:nvSpPr>
        <p:spPr>
          <a:xfrm>
            <a:off x="4779591" y="392314"/>
            <a:ext cx="2895238" cy="4678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670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 txBox="1">
            <a:spLocks/>
          </p:cNvSpPr>
          <p:nvPr/>
        </p:nvSpPr>
        <p:spPr bwMode="gray">
          <a:xfrm>
            <a:off x="11150506" y="6371863"/>
            <a:ext cx="857555" cy="347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44A734-3683-4B93-9C0D-4F0C705FF537}" type="slidenum">
              <a:rPr lang="id-ID" sz="2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alibri Light" pitchFamily="34" charset="0"/>
              </a:rPr>
              <a:pPr/>
              <a:t>2</a:t>
            </a:fld>
            <a:endParaRPr lang="id-ID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alibri Light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4793" y="190427"/>
            <a:ext cx="5801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Introduction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1960" y="4093877"/>
            <a:ext cx="67354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But 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d</a:t>
            </a:r>
            <a:r>
              <a:rPr lang="en-US" sz="2400" b="1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igital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image processing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requires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very long time-processing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and ineffective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processing</a:t>
            </a:r>
            <a:r>
              <a:rPr lang="id-ID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(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CPU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) alone is not enough. </a:t>
            </a:r>
            <a:endParaRPr lang="id-ID" sz="2400" dirty="0" smtClean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This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study using how to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speed up performance analysis to digital image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through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Graphics Processing Unit (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GPU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).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82915" y="3245119"/>
            <a:ext cx="495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3801" y="1041112"/>
            <a:ext cx="7645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In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today's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millennial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era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and forever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,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Moslems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are required to remain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consistent in using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shar'i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clothing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. </a:t>
            </a:r>
            <a:endParaRPr lang="id-ID" sz="2400" dirty="0" smtClean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But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sometimes someone is 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feel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difficult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to distinguish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between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syar'i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clothes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and those that are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not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syar'i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. </a:t>
            </a:r>
            <a:endParaRPr lang="id-ID" sz="2400" dirty="0" smtClean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Based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on current technological developments, distinguishing any object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can be done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through detection techniques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using digital image processing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.</a:t>
            </a:r>
            <a:endParaRPr lang="id-ID" sz="2400" dirty="0" smtClean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FF0000"/>
              </a:solidFill>
              <a:latin typeface="Calibri Light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965235"/>
            <a:ext cx="3733801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24" name="Chart 23"/>
          <p:cNvGraphicFramePr/>
          <p:nvPr>
            <p:extLst>
              <p:ext uri="{D42A27DB-BD31-4B8C-83A1-F6EECF244321}">
                <p14:modId xmlns:p14="http://schemas.microsoft.com/office/powerpoint/2010/main" val="874951538"/>
              </p:ext>
            </p:extLst>
          </p:nvPr>
        </p:nvGraphicFramePr>
        <p:xfrm>
          <a:off x="245543" y="1189232"/>
          <a:ext cx="4049393" cy="26682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345" y="4093877"/>
            <a:ext cx="3619161" cy="2230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48" y="1186273"/>
            <a:ext cx="3340724" cy="277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2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4793" y="245824"/>
            <a:ext cx="5801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Introduction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033381" y="2716877"/>
            <a:ext cx="7190429" cy="3612205"/>
          </a:xfrm>
          <a:prstGeom prst="roundRect">
            <a:avLst/>
          </a:prstGeom>
          <a:solidFill>
            <a:schemeClr val="bg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 smtClean="0">
                <a:solidFill>
                  <a:srgbClr val="FFD653"/>
                </a:solidFill>
                <a:latin typeface="Calibri Light" pitchFamily="34" charset="0"/>
              </a:rPr>
              <a:t>Advantages</a:t>
            </a:r>
            <a:r>
              <a:rPr lang="en-US" sz="1600" b="1" i="1" dirty="0" smtClean="0">
                <a:solidFill>
                  <a:srgbClr val="FFD653"/>
                </a:solidFill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id-ID" dirty="0" smtClean="0">
                <a:solidFill>
                  <a:schemeClr val="tx1"/>
                </a:solidFill>
                <a:latin typeface="Calibri Light" pitchFamily="34" charset="0"/>
              </a:rPr>
              <a:t>Allow </a:t>
            </a:r>
            <a:r>
              <a:rPr lang="en-US" b="1" dirty="0" smtClean="0">
                <a:solidFill>
                  <a:schemeClr val="tx1"/>
                </a:solidFill>
                <a:latin typeface="Calibri Light" pitchFamily="34" charset="0"/>
              </a:rPr>
              <a:t>parallel </a:t>
            </a:r>
            <a:r>
              <a:rPr lang="en-US" b="1" dirty="0">
                <a:solidFill>
                  <a:schemeClr val="tx1"/>
                </a:solidFill>
                <a:latin typeface="Calibri Light" pitchFamily="34" charset="0"/>
              </a:rPr>
              <a:t>programming </a:t>
            </a:r>
            <a:r>
              <a:rPr lang="en-US" dirty="0">
                <a:solidFill>
                  <a:schemeClr val="tx1"/>
                </a:solidFill>
                <a:latin typeface="Calibri Light" pitchFamily="34" charset="0"/>
              </a:rPr>
              <a:t>to use GPU resources and can perform the </a:t>
            </a:r>
            <a:r>
              <a:rPr lang="en-US" b="1" dirty="0">
                <a:solidFill>
                  <a:schemeClr val="tx1"/>
                </a:solidFill>
                <a:latin typeface="Calibri Light" pitchFamily="34" charset="0"/>
              </a:rPr>
              <a:t>object detection process quickly and accurately </a:t>
            </a:r>
            <a:r>
              <a:rPr lang="en-US" dirty="0">
                <a:solidFill>
                  <a:schemeClr val="tx1"/>
                </a:solidFill>
                <a:latin typeface="Calibri Light" pitchFamily="34" charset="0"/>
              </a:rPr>
              <a:t>by applying an artificial neural network </a:t>
            </a:r>
            <a:r>
              <a:rPr lang="en-US" dirty="0" smtClean="0">
                <a:solidFill>
                  <a:schemeClr val="tx1"/>
                </a:solidFill>
                <a:latin typeface="Calibri Light" pitchFamily="34" charset="0"/>
              </a:rPr>
              <a:t>algorithm to </a:t>
            </a:r>
            <a:r>
              <a:rPr lang="id-ID" dirty="0" smtClean="0">
                <a:solidFill>
                  <a:schemeClr val="tx1"/>
                </a:solidFill>
                <a:latin typeface="Calibri Light" pitchFamily="34" charset="0"/>
              </a:rPr>
              <a:t>detection of </a:t>
            </a:r>
            <a:r>
              <a:rPr lang="en-US" dirty="0" smtClean="0">
                <a:solidFill>
                  <a:schemeClr val="tx1"/>
                </a:solidFill>
                <a:latin typeface="Calibri Light" pitchFamily="34" charset="0"/>
              </a:rPr>
              <a:t>hijab </a:t>
            </a:r>
            <a:r>
              <a:rPr lang="en-US" dirty="0" err="1" smtClean="0">
                <a:solidFill>
                  <a:schemeClr val="tx1"/>
                </a:solidFill>
                <a:latin typeface="Calibri Light" pitchFamily="34" charset="0"/>
              </a:rPr>
              <a:t>syar'i</a:t>
            </a:r>
            <a:r>
              <a:rPr lang="en-US" dirty="0" smtClean="0">
                <a:solidFill>
                  <a:schemeClr val="tx1"/>
                </a:solidFill>
                <a:latin typeface="Calibri Light" pitchFamily="34" charset="0"/>
              </a:rPr>
              <a:t> as smart clothes for Muslim women. </a:t>
            </a:r>
            <a:endParaRPr lang="id-ID" dirty="0" smtClean="0">
              <a:solidFill>
                <a:schemeClr val="tx1"/>
              </a:solidFill>
              <a:latin typeface="Calibri Light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  <a:latin typeface="Calibri Light" pitchFamily="34" charset="0"/>
              </a:rPr>
              <a:t>So </a:t>
            </a:r>
            <a:r>
              <a:rPr lang="en-US" dirty="0">
                <a:solidFill>
                  <a:schemeClr val="tx1"/>
                </a:solidFill>
                <a:latin typeface="Calibri Light" pitchFamily="34" charset="0"/>
              </a:rPr>
              <a:t>that the </a:t>
            </a:r>
            <a:r>
              <a:rPr lang="en-US" dirty="0" smtClean="0">
                <a:solidFill>
                  <a:schemeClr val="tx1"/>
                </a:solidFill>
                <a:latin typeface="Calibri Light" pitchFamily="34" charset="0"/>
              </a:rPr>
              <a:t>user </a:t>
            </a:r>
            <a:r>
              <a:rPr lang="en-US" dirty="0">
                <a:solidFill>
                  <a:schemeClr val="tx1"/>
                </a:solidFill>
                <a:latin typeface="Calibri Light" pitchFamily="34" charset="0"/>
              </a:rPr>
              <a:t>as a Moslem is </a:t>
            </a:r>
            <a:r>
              <a:rPr lang="en-US" b="1" dirty="0">
                <a:solidFill>
                  <a:schemeClr val="tx1"/>
                </a:solidFill>
                <a:latin typeface="Calibri Light" pitchFamily="34" charset="0"/>
              </a:rPr>
              <a:t>able to identify independently and as an evaluation automation</a:t>
            </a:r>
            <a:r>
              <a:rPr lang="en-US" dirty="0">
                <a:solidFill>
                  <a:schemeClr val="tx1"/>
                </a:solidFill>
                <a:latin typeface="Calibri Light" pitchFamily="34" charset="0"/>
              </a:rPr>
              <a:t> combined with the help of the implementation of the detection</a:t>
            </a:r>
            <a:r>
              <a:rPr lang="en-US" dirty="0" smtClean="0">
                <a:solidFill>
                  <a:schemeClr val="tx1"/>
                </a:solidFill>
                <a:latin typeface="Calibri Light" pitchFamily="34" charset="0"/>
              </a:rPr>
              <a:t>. </a:t>
            </a:r>
            <a:endParaRPr lang="id-ID" dirty="0" smtClean="0">
              <a:solidFill>
                <a:schemeClr val="tx1"/>
              </a:solidFill>
              <a:latin typeface="Calibri Light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1"/>
                </a:solidFill>
                <a:latin typeface="Calibri Light" pitchFamily="34" charset="0"/>
              </a:rPr>
              <a:t>The </a:t>
            </a:r>
            <a:r>
              <a:rPr lang="en-US" b="1" dirty="0">
                <a:solidFill>
                  <a:schemeClr val="tx1"/>
                </a:solidFill>
                <a:latin typeface="Calibri Light" pitchFamily="34" charset="0"/>
              </a:rPr>
              <a:t>test results achieve </a:t>
            </a:r>
            <a:r>
              <a:rPr lang="id-ID" b="1" dirty="0" smtClean="0">
                <a:solidFill>
                  <a:schemeClr val="tx1"/>
                </a:solidFill>
                <a:latin typeface="Calibri Light" pitchFamily="34" charset="0"/>
              </a:rPr>
              <a:t>good detection</a:t>
            </a:r>
            <a:r>
              <a:rPr lang="en-US" dirty="0" smtClean="0">
                <a:solidFill>
                  <a:schemeClr val="tx1"/>
                </a:solidFill>
                <a:latin typeface="Calibri Light" pitchFamily="34" charset="0"/>
              </a:rPr>
              <a:t>, </a:t>
            </a:r>
            <a:r>
              <a:rPr lang="en-US" dirty="0">
                <a:solidFill>
                  <a:schemeClr val="tx1"/>
                </a:solidFill>
                <a:latin typeface="Calibri Light" pitchFamily="34" charset="0"/>
              </a:rPr>
              <a:t>prove that by using implementation Yolo </a:t>
            </a:r>
            <a:r>
              <a:rPr lang="en-US" dirty="0" err="1">
                <a:solidFill>
                  <a:schemeClr val="tx1"/>
                </a:solidFill>
                <a:latin typeface="Calibri Light" pitchFamily="34" charset="0"/>
              </a:rPr>
              <a:t>Darknet</a:t>
            </a:r>
            <a:r>
              <a:rPr lang="en-US" dirty="0">
                <a:solidFill>
                  <a:schemeClr val="tx1"/>
                </a:solidFill>
                <a:latin typeface="Calibri Light" pitchFamily="34" charset="0"/>
              </a:rPr>
              <a:t> under GPU to recognize the hijab </a:t>
            </a:r>
            <a:r>
              <a:rPr lang="en-US" dirty="0" err="1" smtClean="0">
                <a:solidFill>
                  <a:schemeClr val="tx1"/>
                </a:solidFill>
                <a:latin typeface="Calibri Light" pitchFamily="34" charset="0"/>
              </a:rPr>
              <a:t>syar'i</a:t>
            </a:r>
            <a:r>
              <a:rPr lang="id-ID" dirty="0" smtClean="0">
                <a:solidFill>
                  <a:schemeClr val="tx1"/>
                </a:solidFill>
                <a:latin typeface="Calibri Light" pitchFamily="34" charset="0"/>
              </a:rPr>
              <a:t> is good to development.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-1" y="965235"/>
            <a:ext cx="3733801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Rectangle 25"/>
          <p:cNvSpPr/>
          <p:nvPr/>
        </p:nvSpPr>
        <p:spPr>
          <a:xfrm>
            <a:off x="3585882" y="1576899"/>
            <a:ext cx="16853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implement</a:t>
            </a:r>
            <a:endParaRPr lang="en-US" sz="2400" b="1" i="1" dirty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3711388" y="2043953"/>
            <a:ext cx="1506071" cy="376518"/>
          </a:xfrm>
          <a:prstGeom prst="rightArrow">
            <a:avLst/>
          </a:prstGeom>
          <a:solidFill>
            <a:srgbClr val="F6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D653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5271245" y="1201271"/>
            <a:ext cx="2711220" cy="1900517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>
                <a:solidFill>
                  <a:schemeClr val="tx2"/>
                </a:solidFill>
                <a:latin typeface="Arial Rounded MT Bold" pitchFamily="34" charset="0"/>
              </a:rPr>
              <a:t>Yolo v3 Algorithm</a:t>
            </a:r>
            <a:endParaRPr lang="en-US" sz="2400" b="1" dirty="0">
              <a:solidFill>
                <a:schemeClr val="tx2"/>
              </a:solidFill>
              <a:latin typeface="Arial Rounded MT Bold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629" y="4177125"/>
            <a:ext cx="3798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Build</a:t>
            </a:r>
            <a:r>
              <a:rPr lang="id-ID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of 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Intelligence System</a:t>
            </a:r>
            <a:b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</a:b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Using GPU NVIDIA CUDA</a:t>
            </a:r>
          </a:p>
          <a:p>
            <a:pPr algn="ctr"/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On</a:t>
            </a:r>
          </a:p>
          <a:p>
            <a:pPr algn="ctr"/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Google Colaboratory</a:t>
            </a:r>
            <a:endParaRPr lang="en-US" sz="2400" b="1" dirty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  <a:p>
            <a:pPr algn="ctr"/>
            <a:endParaRPr lang="en-US" sz="2400" b="1" dirty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10" name="Slide Number Placeholder 2"/>
          <p:cNvSpPr txBox="1">
            <a:spLocks/>
          </p:cNvSpPr>
          <p:nvPr/>
        </p:nvSpPr>
        <p:spPr bwMode="gray">
          <a:xfrm>
            <a:off x="11150506" y="6371863"/>
            <a:ext cx="857555" cy="347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44A734-3683-4B93-9C0D-4F0C705FF537}" type="slidenum">
              <a:rPr lang="id-ID" sz="2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alibri Light" pitchFamily="34" charset="0"/>
              </a:rPr>
              <a:pPr/>
              <a:t>3</a:t>
            </a:fld>
            <a:endParaRPr lang="id-ID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alibri Light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948" b="45313" l="69473" r="85066"/>
                    </a14:imgEffect>
                  </a14:imgLayer>
                </a14:imgProps>
              </a:ext>
            </a:extLst>
          </a:blip>
          <a:srcRect l="67710" t="29466" r="12920" b="53795"/>
          <a:stretch/>
        </p:blipFill>
        <p:spPr>
          <a:xfrm>
            <a:off x="420506" y="1389110"/>
            <a:ext cx="3138483" cy="15248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497" y="2850710"/>
            <a:ext cx="1269171" cy="12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5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793" y="245824"/>
            <a:ext cx="5801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Method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-14990" y="953710"/>
            <a:ext cx="3159023" cy="644577"/>
          </a:xfrm>
          <a:prstGeom prst="homePlat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d-ID" sz="2800" b="1" i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Calibri Light" pitchFamily="34" charset="0"/>
              </a:rPr>
              <a:t>Yolo v3 Algorithm</a:t>
            </a:r>
            <a:endParaRPr lang="en-US" sz="2800" b="1" dirty="0">
              <a:solidFill>
                <a:schemeClr val="bg2">
                  <a:lumMod val="20000"/>
                  <a:lumOff val="8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 bwMode="gray">
          <a:xfrm>
            <a:off x="11334445" y="6371863"/>
            <a:ext cx="857555" cy="347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44A734-3683-4B93-9C0D-4F0C705FF537}" type="slidenum">
              <a:rPr lang="id-ID" sz="2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alibri Light" pitchFamily="34" charset="0"/>
              </a:rPr>
              <a:pPr/>
              <a:t>4</a:t>
            </a:fld>
            <a:endParaRPr lang="id-ID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alibri Light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6165" y="1891571"/>
            <a:ext cx="103990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You Only Look Once (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Yolo)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Darknet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(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darknet means that so many hidden layer that used on algorithm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)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is a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state-of-the-art unified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for object detection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system as real time, that first </a:t>
            </a:r>
            <a:r>
              <a:rPr lang="id-ID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propose by Joseph Chat 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Redmon et. al.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Yolo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v3 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change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Loss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Function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of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loss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function Yolo v2 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on Equation (1) below with logistic regression approach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.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7" y="3797780"/>
            <a:ext cx="2591186" cy="2591186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804632"/>
              </p:ext>
            </p:extLst>
          </p:nvPr>
        </p:nvGraphicFramePr>
        <p:xfrm>
          <a:off x="3875665" y="3830953"/>
          <a:ext cx="21431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58" name="Equation" r:id="rId5" imgW="2146300" imgH="469900" progId="Equation.3">
                  <p:embed/>
                </p:oleObj>
              </mc:Choice>
              <mc:Fallback>
                <p:oleObj name="Equation" r:id="rId5" imgW="2146300" imgH="4699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5665" y="3830953"/>
                        <a:ext cx="2143125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243394"/>
              </p:ext>
            </p:extLst>
          </p:nvPr>
        </p:nvGraphicFramePr>
        <p:xfrm>
          <a:off x="4553188" y="4263372"/>
          <a:ext cx="27717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59" name="Equation" r:id="rId7" imgW="2768600" imgH="469900" progId="Equation.3">
                  <p:embed/>
                </p:oleObj>
              </mc:Choice>
              <mc:Fallback>
                <p:oleObj name="Equation" r:id="rId7" imgW="2768600" imgH="469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3188" y="4263372"/>
                        <a:ext cx="2771775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697824"/>
              </p:ext>
            </p:extLst>
          </p:nvPr>
        </p:nvGraphicFramePr>
        <p:xfrm>
          <a:off x="5560651" y="4714320"/>
          <a:ext cx="12573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60" name="Equation" r:id="rId9" imgW="1257300" imgH="469900" progId="Equation.3">
                  <p:embed/>
                </p:oleObj>
              </mc:Choice>
              <mc:Fallback>
                <p:oleObj name="Equation" r:id="rId9" imgW="1257300" imgH="469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0651" y="4714320"/>
                        <a:ext cx="125730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17414"/>
              </p:ext>
            </p:extLst>
          </p:nvPr>
        </p:nvGraphicFramePr>
        <p:xfrm>
          <a:off x="6115987" y="5165033"/>
          <a:ext cx="16764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61" name="Equation" r:id="rId11" imgW="1663700" imgH="469900" progId="Equation.3">
                  <p:embed/>
                </p:oleObj>
              </mc:Choice>
              <mc:Fallback>
                <p:oleObj name="Equation" r:id="rId11" imgW="1663700" imgH="4699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987" y="5165033"/>
                        <a:ext cx="167640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926820"/>
              </p:ext>
            </p:extLst>
          </p:nvPr>
        </p:nvGraphicFramePr>
        <p:xfrm>
          <a:off x="6817951" y="5637011"/>
          <a:ext cx="17335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62" name="Equation" r:id="rId13" imgW="1726451" imgH="482391" progId="Equation.3">
                  <p:embed/>
                </p:oleObj>
              </mc:Choice>
              <mc:Fallback>
                <p:oleObj name="Equation" r:id="rId13" imgW="1726451" imgH="48239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7951" y="5637011"/>
                        <a:ext cx="173355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10408257" y="5679541"/>
            <a:ext cx="439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(1)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428926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13358" y="1181101"/>
            <a:ext cx="2780778" cy="262994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314792" y="245824"/>
            <a:ext cx="8600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D</a:t>
            </a:r>
            <a:r>
              <a:rPr lang="id-ID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esign and Implementation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 bwMode="gray">
          <a:xfrm>
            <a:off x="11334445" y="6371863"/>
            <a:ext cx="857555" cy="347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44A734-3683-4B93-9C0D-4F0C705FF537}" type="slidenum">
              <a:rPr lang="id-ID" sz="2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alibri Light" pitchFamily="34" charset="0"/>
              </a:rPr>
              <a:pPr/>
              <a:t>5</a:t>
            </a:fld>
            <a:endParaRPr lang="id-ID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alibri Light" pitchFamily="34" charset="0"/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70031" y="1399190"/>
            <a:ext cx="786441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lphaLcPeriod"/>
            </a:pPr>
            <a:r>
              <a:rPr lang="id-ID" sz="2000" dirty="0" smtClean="0">
                <a:solidFill>
                  <a:schemeClr val="bg1"/>
                </a:solidFill>
                <a:ea typeface="SimSun" panose="02010600030101010101" pitchFamily="2" charset="-122"/>
              </a:rPr>
              <a:t>Software and Hardware specification:</a:t>
            </a:r>
          </a:p>
          <a:p>
            <a:pPr marL="457200" indent="-457200">
              <a:buAutoNum type="alphaLcPeriod"/>
            </a:pPr>
            <a:endParaRPr lang="id-ID" sz="2000" dirty="0" smtClean="0">
              <a:solidFill>
                <a:schemeClr val="bg1"/>
              </a:solidFill>
              <a:ea typeface="SimSun" panose="02010600030101010101" pitchFamily="2" charset="-122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id-ID" sz="2000" i="1" dirty="0">
                <a:solidFill>
                  <a:schemeClr val="bg1"/>
                </a:solidFill>
                <a:ea typeface="Calibri" panose="020F0502020204030204" pitchFamily="34" charset="0"/>
              </a:rPr>
              <a:t>Google </a:t>
            </a:r>
            <a:r>
              <a:rPr lang="id-ID" sz="2000" i="1" dirty="0" smtClean="0">
                <a:solidFill>
                  <a:schemeClr val="bg1"/>
                </a:solidFill>
                <a:ea typeface="Calibri" panose="020F0502020204030204" pitchFamily="34" charset="0"/>
              </a:rPr>
              <a:t>Colaboratory (Jupyter Notebook)</a:t>
            </a:r>
          </a:p>
          <a:p>
            <a:pPr marL="34290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id-ID" sz="2000" i="1" dirty="0">
                <a:solidFill>
                  <a:schemeClr val="bg1"/>
                </a:solidFill>
                <a:ea typeface="Calibri" panose="020F0502020204030204" pitchFamily="34" charset="0"/>
              </a:rPr>
              <a:t>Ubuntu 18.04.3 </a:t>
            </a:r>
            <a:r>
              <a:rPr lang="id-ID" sz="2000" i="1" dirty="0" smtClean="0">
                <a:solidFill>
                  <a:schemeClr val="bg1"/>
                </a:solidFill>
                <a:ea typeface="Calibri" panose="020F0502020204030204" pitchFamily="34" charset="0"/>
              </a:rPr>
              <a:t>LTS, with HDD </a:t>
            </a:r>
            <a:r>
              <a:rPr lang="id-ID" sz="2000" i="1" dirty="0">
                <a:solidFill>
                  <a:schemeClr val="bg1"/>
                </a:solidFill>
                <a:ea typeface="Calibri" panose="020F0502020204030204" pitchFamily="34" charset="0"/>
              </a:rPr>
              <a:t>± 300GB RAM </a:t>
            </a:r>
            <a:r>
              <a:rPr lang="id-ID" sz="2000" i="1" dirty="0" smtClean="0">
                <a:solidFill>
                  <a:schemeClr val="bg1"/>
                </a:solidFill>
                <a:ea typeface="Calibri" panose="020F0502020204030204" pitchFamily="34" charset="0"/>
              </a:rPr>
              <a:t>12GB</a:t>
            </a:r>
          </a:p>
          <a:p>
            <a:pPr marL="34290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id-ID" sz="2000" i="1" dirty="0" smtClean="0">
                <a:solidFill>
                  <a:schemeClr val="bg1"/>
                </a:solidFill>
                <a:ea typeface="Calibri" panose="020F0502020204030204" pitchFamily="34" charset="0"/>
              </a:rPr>
              <a:t>GPU </a:t>
            </a:r>
            <a:r>
              <a:rPr lang="id-ID" sz="2000" i="1" dirty="0">
                <a:solidFill>
                  <a:schemeClr val="bg1"/>
                </a:solidFill>
                <a:ea typeface="Calibri" panose="020F0502020204030204" pitchFamily="34" charset="0"/>
              </a:rPr>
              <a:t>NVIDIA </a:t>
            </a:r>
            <a:r>
              <a:rPr lang="id-ID" sz="2000" i="1" dirty="0" smtClean="0">
                <a:solidFill>
                  <a:schemeClr val="bg1"/>
                </a:solidFill>
                <a:ea typeface="Calibri" panose="020F0502020204030204" pitchFamily="34" charset="0"/>
              </a:rPr>
              <a:t>Tesla K80 &amp; cudnn-10.0-linux-x64-v7.5.0.56.tgz</a:t>
            </a:r>
          </a:p>
          <a:p>
            <a:pPr marL="34290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id-ID" sz="2000" i="1" dirty="0" smtClean="0">
                <a:solidFill>
                  <a:schemeClr val="bg1"/>
                </a:solidFill>
                <a:ea typeface="Calibri" panose="020F0502020204030204" pitchFamily="34" charset="0"/>
              </a:rPr>
              <a:t>Processor Intel(R</a:t>
            </a:r>
            <a:r>
              <a:rPr lang="id-ID" sz="2000" i="1" dirty="0">
                <a:solidFill>
                  <a:schemeClr val="bg1"/>
                </a:solidFill>
                <a:ea typeface="Calibri" panose="020F0502020204030204" pitchFamily="34" charset="0"/>
              </a:rPr>
              <a:t>) Xeon(R) CPU @ </a:t>
            </a:r>
            <a:r>
              <a:rPr lang="id-ID" sz="2000" i="1" dirty="0" smtClean="0">
                <a:solidFill>
                  <a:schemeClr val="bg1"/>
                </a:solidFill>
                <a:ea typeface="Calibri" panose="020F0502020204030204" pitchFamily="34" charset="0"/>
              </a:rPr>
              <a:t>2.30GHz</a:t>
            </a:r>
            <a:endParaRPr lang="id-ID" sz="2000" dirty="0" smtClean="0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965235"/>
            <a:ext cx="277906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7" descr="F:\Fadil\Kuliah\SEMESTER 6\PGPU\gabungan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73" r="55571"/>
          <a:stretch/>
        </p:blipFill>
        <p:spPr bwMode="auto">
          <a:xfrm>
            <a:off x="954595" y="2768533"/>
            <a:ext cx="695915" cy="71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8" t="5363" r="1714" b="74930"/>
          <a:stretch/>
        </p:blipFill>
        <p:spPr bwMode="auto">
          <a:xfrm>
            <a:off x="1343584" y="2294537"/>
            <a:ext cx="747714" cy="41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47" y="1698583"/>
            <a:ext cx="840430" cy="464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47363" y="2717978"/>
            <a:ext cx="328729" cy="1005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877" y="2717978"/>
            <a:ext cx="685966" cy="685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152" y="1662413"/>
            <a:ext cx="987993" cy="52548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36047" y="3925345"/>
            <a:ext cx="1028618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000" dirty="0" smtClean="0">
                <a:solidFill>
                  <a:schemeClr val="bg1"/>
                </a:solidFill>
                <a:ea typeface="SimSun" panose="02010600030101010101" pitchFamily="2" charset="-122"/>
              </a:rPr>
              <a:t>Snippet code to </a:t>
            </a:r>
            <a:r>
              <a:rPr lang="id-ID" sz="2000" b="1" dirty="0" smtClean="0">
                <a:solidFill>
                  <a:srgbClr val="F6BB00"/>
                </a:solidFill>
                <a:ea typeface="SimSun" panose="02010600030101010101" pitchFamily="2" charset="-122"/>
              </a:rPr>
              <a:t>training</a:t>
            </a:r>
            <a:r>
              <a:rPr lang="id-ID" sz="2000" dirty="0" smtClean="0">
                <a:solidFill>
                  <a:schemeClr val="bg1"/>
                </a:solidFill>
                <a:ea typeface="SimSun" panose="02010600030101010101" pitchFamily="2" charset="-122"/>
              </a:rPr>
              <a:t> &amp; </a:t>
            </a:r>
            <a:r>
              <a:rPr lang="id-ID" sz="2000" b="1" dirty="0" smtClean="0">
                <a:solidFill>
                  <a:srgbClr val="00B050"/>
                </a:solidFill>
                <a:ea typeface="SimSun" panose="02010600030101010101" pitchFamily="2" charset="-122"/>
              </a:rPr>
              <a:t>testing</a:t>
            </a:r>
            <a:r>
              <a:rPr lang="id-ID" sz="2000" dirty="0" smtClean="0">
                <a:solidFill>
                  <a:schemeClr val="bg1"/>
                </a:solidFill>
                <a:ea typeface="SimSun" panose="02010600030101010101" pitchFamily="2" charset="-122"/>
              </a:rPr>
              <a:t> (python script):</a:t>
            </a:r>
          </a:p>
          <a:p>
            <a:r>
              <a:rPr lang="id-ID" dirty="0">
                <a:solidFill>
                  <a:srgbClr val="F6BB0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!./darknet detector train "/content/drive/My Drive/darknet/obj.data" </a:t>
            </a:r>
            <a:r>
              <a:rPr lang="id-ID" dirty="0" smtClean="0">
                <a:solidFill>
                  <a:srgbClr val="F6BB0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dirty="0">
                <a:solidFill>
                  <a:srgbClr val="F6BB0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"/content/drive/My </a:t>
            </a:r>
            <a:r>
              <a:rPr lang="id-ID" dirty="0" smtClean="0">
                <a:solidFill>
                  <a:srgbClr val="F6BB0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\ Drive/darknet/cfg/yolov3.cfg</a:t>
            </a:r>
            <a:r>
              <a:rPr lang="id-ID" dirty="0">
                <a:solidFill>
                  <a:srgbClr val="F6BB0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"/content/drive/My \ Drive/darknet/weights/darknet53.conv.74" -</a:t>
            </a:r>
            <a:r>
              <a:rPr lang="id-ID" dirty="0" smtClean="0">
                <a:solidFill>
                  <a:srgbClr val="F6BB0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dont_show</a:t>
            </a:r>
          </a:p>
          <a:p>
            <a:endParaRPr lang="id-ID" dirty="0">
              <a:solidFill>
                <a:srgbClr val="00B050"/>
              </a:solidFill>
              <a:latin typeface="Comic Sans MS" panose="030F0702030302020204" pitchFamily="66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id-ID" dirty="0">
                <a:solidFill>
                  <a:srgbClr val="00B05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!./darknet detector test "/content/drive/My Drive/darknet/obj.data" \ </a:t>
            </a:r>
            <a:r>
              <a:rPr lang="id-ID" dirty="0" smtClean="0">
                <a:solidFill>
                  <a:srgbClr val="00B05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id-ID" dirty="0" smtClean="0">
                <a:solidFill>
                  <a:srgbClr val="00B05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d-ID" dirty="0" smtClean="0">
                <a:solidFill>
                  <a:srgbClr val="00B05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"/</a:t>
            </a:r>
            <a:r>
              <a:rPr lang="id-ID" dirty="0">
                <a:solidFill>
                  <a:srgbClr val="00B05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content/drive/My Drive/darknet/cfg/yolov3.cfg" "/content/drive/My \ Drive/darknet/backup/yolov3_2000.weights" "/content/drive/My \ Drive/darknet/testImgFamily/f1.jpg" -thresh 0.85 -</a:t>
            </a:r>
            <a:r>
              <a:rPr lang="id-ID" dirty="0" smtClean="0">
                <a:solidFill>
                  <a:srgbClr val="00B050"/>
                </a:solidFill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dont-show</a:t>
            </a:r>
          </a:p>
        </p:txBody>
      </p:sp>
    </p:spTree>
    <p:extLst>
      <p:ext uri="{BB962C8B-B14F-4D97-AF65-F5344CB8AC3E}">
        <p14:creationId xmlns:p14="http://schemas.microsoft.com/office/powerpoint/2010/main" val="80636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792" y="245824"/>
            <a:ext cx="8600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D</a:t>
            </a:r>
            <a:r>
              <a:rPr lang="id-ID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esign and Implementation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 bwMode="gray">
          <a:xfrm>
            <a:off x="11334445" y="6371863"/>
            <a:ext cx="857555" cy="347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44A734-3683-4B93-9C0D-4F0C705FF537}" type="slidenum">
              <a:rPr lang="id-ID" sz="2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alibri Light" pitchFamily="34" charset="0"/>
              </a:rPr>
              <a:pPr/>
              <a:t>6</a:t>
            </a:fld>
            <a:endParaRPr lang="id-ID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alibri Light" pitchFamily="34" charset="0"/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70031" y="1284890"/>
            <a:ext cx="755219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LcPeriod" startAt="2"/>
            </a:pPr>
            <a:r>
              <a:rPr lang="id-ID" sz="2000" dirty="0" smtClean="0">
                <a:solidFill>
                  <a:schemeClr val="bg1"/>
                </a:solidFill>
                <a:ea typeface="SimSun" panose="02010600030101010101" pitchFamily="2" charset="-122"/>
              </a:rPr>
              <a:t>Stages to detection </a:t>
            </a:r>
            <a:r>
              <a:rPr lang="id-ID" sz="2000" dirty="0">
                <a:solidFill>
                  <a:schemeClr val="bg1"/>
                </a:solidFill>
                <a:ea typeface="SimSun" panose="02010600030101010101" pitchFamily="2" charset="-122"/>
              </a:rPr>
              <a:t>hijab </a:t>
            </a:r>
            <a:r>
              <a:rPr lang="id-ID" sz="2000" dirty="0" smtClean="0">
                <a:solidFill>
                  <a:schemeClr val="bg1"/>
                </a:solidFill>
                <a:ea typeface="SimSun" panose="02010600030101010101" pitchFamily="2" charset="-122"/>
              </a:rPr>
              <a:t>syar'i</a:t>
            </a:r>
          </a:p>
          <a:p>
            <a:pPr marL="457200" indent="-457200">
              <a:buAutoNum type="alphaLcPeriod" startAt="2"/>
            </a:pPr>
            <a:endParaRPr lang="id-ID" sz="2000" dirty="0" smtClean="0">
              <a:solidFill>
                <a:schemeClr val="bg1"/>
              </a:solidFill>
              <a:ea typeface="SimSun" panose="02010600030101010101" pitchFamily="2" charset="-122"/>
            </a:endParaRPr>
          </a:p>
          <a:p>
            <a:pPr lvl="0" algn="just">
              <a:lnSpc>
                <a:spcPct val="115000"/>
              </a:lnSpc>
            </a:pPr>
            <a:r>
              <a:rPr lang="id-ID" sz="2000" dirty="0" smtClean="0">
                <a:solidFill>
                  <a:schemeClr val="bg1"/>
                </a:solidFill>
                <a:ea typeface="Calibri" panose="020F0502020204030204" pitchFamily="34" charset="0"/>
              </a:rPr>
              <a:t>     For example here this to data annotation</a:t>
            </a:r>
            <a:endParaRPr lang="id-ID" sz="2000" dirty="0" smtClean="0">
              <a:solidFill>
                <a:schemeClr val="bg1"/>
              </a:solidFill>
              <a:ea typeface="SimSun" panose="02010600030101010101" pitchFamily="2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965235"/>
            <a:ext cx="277906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3156558" y="2287867"/>
            <a:ext cx="6757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555" algn="just">
              <a:spcAft>
                <a:spcPts val="0"/>
              </a:spcAft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&lt;object-class-id&gt; &lt;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-x&gt; &lt;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-y&gt; &lt;width&gt; &lt;height&gt;</a:t>
            </a:r>
            <a:endParaRPr lang="id-ID" dirty="0">
              <a:solidFill>
                <a:srgbClr val="000000"/>
              </a:solidFill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60632" y="2727958"/>
            <a:ext cx="5396101" cy="3159276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90170" algn="l">
              <a:spcAft>
                <a:spcPts val="0"/>
              </a:spcAft>
              <a:tabLst>
                <a:tab pos="457200" algn="l"/>
              </a:tabLst>
            </a:pPr>
            <a:r>
              <a:rPr lang="en-GB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GB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-x = x / W</a:t>
            </a:r>
            <a:r>
              <a:rPr lang="id-ID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id-ID" dirty="0">
                <a:solidFill>
                  <a:srgbClr val="F7964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390 </a:t>
            </a:r>
            <a:r>
              <a:rPr lang="id-ID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id-ID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796</a:t>
            </a:r>
            <a:endParaRPr lang="id-ID" dirty="0">
              <a:solidFill>
                <a:srgbClr val="000000"/>
              </a:solidFill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170" algn="l">
              <a:spcAft>
                <a:spcPts val="0"/>
              </a:spcAft>
              <a:tabLst>
                <a:tab pos="457200" algn="l"/>
              </a:tabLst>
            </a:pPr>
            <a:r>
              <a:rPr lang="en-GB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GB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-y = y / H</a:t>
            </a:r>
            <a:r>
              <a:rPr lang="id-ID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id-ID" dirty="0">
                <a:solidFill>
                  <a:srgbClr val="F7964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90 </a:t>
            </a:r>
            <a:r>
              <a:rPr lang="id-ID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id-ID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1044</a:t>
            </a:r>
            <a:endParaRPr lang="id-ID" dirty="0">
              <a:solidFill>
                <a:srgbClr val="000000"/>
              </a:solidFill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170" algn="l">
              <a:spcAft>
                <a:spcPts val="0"/>
              </a:spcAft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 = w / W</a:t>
            </a:r>
            <a:r>
              <a:rPr lang="id-ID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126 / </a:t>
            </a:r>
            <a:r>
              <a:rPr lang="id-ID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796</a:t>
            </a:r>
            <a:endParaRPr lang="id-ID" dirty="0">
              <a:solidFill>
                <a:srgbClr val="000000"/>
              </a:solidFill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170" algn="l">
              <a:spcAft>
                <a:spcPts val="0"/>
              </a:spcAft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 = h / H</a:t>
            </a:r>
            <a:r>
              <a:rPr lang="id-ID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157 / </a:t>
            </a:r>
            <a:r>
              <a:rPr lang="id-ID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1044</a:t>
            </a:r>
          </a:p>
          <a:p>
            <a:pPr marL="90170" algn="l">
              <a:spcAft>
                <a:spcPts val="0"/>
              </a:spcAft>
              <a:tabLst>
                <a:tab pos="457200" algn="l"/>
              </a:tabLst>
            </a:pPr>
            <a:endParaRPr lang="id-ID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170">
              <a:tabLst>
                <a:tab pos="457200" algn="l"/>
              </a:tabLst>
            </a:pPr>
            <a:r>
              <a:rPr lang="id-ID" dirty="0" smtClean="0">
                <a:solidFill>
                  <a:srgbClr val="000000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dirty="0" smtClean="0">
                <a:solidFill>
                  <a:srgbClr val="000000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 </a:t>
            </a:r>
            <a:r>
              <a:rPr lang="en-US" dirty="0">
                <a:solidFill>
                  <a:srgbClr val="000000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pixels)</a:t>
            </a:r>
          </a:p>
          <a:p>
            <a:pPr marL="90170">
              <a:tabLst>
                <a:tab pos="457200" algn="l"/>
              </a:tabLst>
            </a:pPr>
            <a:r>
              <a:rPr lang="en-US" dirty="0" err="1">
                <a:solidFill>
                  <a:srgbClr val="000000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dirty="0">
                <a:solidFill>
                  <a:srgbClr val="000000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center of bounding box</a:t>
            </a:r>
          </a:p>
          <a:p>
            <a:pPr marL="90170"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 is width of bounding box</a:t>
            </a:r>
          </a:p>
          <a:p>
            <a:pPr marL="90170"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 is height of bounding box</a:t>
            </a:r>
          </a:p>
          <a:p>
            <a:pPr marL="90170"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 is width of the whole image</a:t>
            </a:r>
          </a:p>
          <a:p>
            <a:pPr marL="90170"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 is height of the whole </a:t>
            </a:r>
            <a:r>
              <a:rPr lang="en-US" dirty="0" smtClean="0">
                <a:solidFill>
                  <a:srgbClr val="000000"/>
                </a:solidFill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en-US" dirty="0">
              <a:solidFill>
                <a:srgbClr val="000000"/>
              </a:solidFill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63785" y="1393094"/>
            <a:ext cx="3682330" cy="3930468"/>
            <a:chOff x="854386" y="2056746"/>
            <a:chExt cx="2670143" cy="2952096"/>
          </a:xfrm>
        </p:grpSpPr>
        <p:pic>
          <p:nvPicPr>
            <p:cNvPr id="24" name="Picture 23" descr="C:\Users\Imacho\AppData\Local\Microsoft\Windows\INetCache\Content.Word\example-Annotation.jp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386" y="2056746"/>
              <a:ext cx="2018030" cy="264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ectangle 15"/>
            <p:cNvSpPr/>
            <p:nvPr/>
          </p:nvSpPr>
          <p:spPr>
            <a:xfrm>
              <a:off x="1682506" y="2094827"/>
              <a:ext cx="285115" cy="395605"/>
            </a:xfrm>
            <a:prstGeom prst="rect">
              <a:avLst/>
            </a:prstGeom>
            <a:noFill/>
            <a:ln w="63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d-ID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858911" y="4721187"/>
              <a:ext cx="2162175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1347226" y="4721822"/>
              <a:ext cx="1092200" cy="287020"/>
            </a:xfrm>
            <a:prstGeom prst="rect">
              <a:avLst/>
            </a:prstGeom>
            <a:no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0170">
                <a:spcAft>
                  <a:spcPts val="0"/>
                </a:spcAft>
              </a:pPr>
              <a:r>
                <a:rPr lang="id-ID" sz="1100">
                  <a:solidFill>
                    <a:srgbClr val="00B05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796px</a:t>
              </a:r>
              <a:endParaRPr lang="id-ID" sz="1100">
                <a:effectLst/>
                <a:latin typeface="Sabon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>
              <a:off x="1438666" y="3522307"/>
              <a:ext cx="291592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2798724" y="3098127"/>
              <a:ext cx="725805" cy="287020"/>
            </a:xfrm>
            <a:prstGeom prst="rect">
              <a:avLst/>
            </a:prstGeom>
            <a:no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0170">
                <a:spcAft>
                  <a:spcPts val="0"/>
                </a:spcAft>
              </a:pPr>
              <a:r>
                <a:rPr lang="id-ID" sz="1100" dirty="0">
                  <a:solidFill>
                    <a:srgbClr val="0070C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1044px</a:t>
              </a:r>
              <a:endParaRPr lang="id-ID" sz="1100" dirty="0">
                <a:effectLst/>
                <a:latin typeface="Sabon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72010" y="2144357"/>
              <a:ext cx="685800" cy="287020"/>
            </a:xfrm>
            <a:prstGeom prst="rect">
              <a:avLst/>
            </a:prstGeom>
            <a:no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0170">
                <a:spcAft>
                  <a:spcPts val="0"/>
                </a:spcAft>
              </a:pPr>
              <a:r>
                <a:rPr lang="id-ID" sz="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157px</a:t>
              </a:r>
              <a:endParaRPr lang="id-ID" sz="1100" dirty="0">
                <a:effectLst/>
                <a:latin typeface="Sabon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600616" y="2411057"/>
              <a:ext cx="615950" cy="255270"/>
            </a:xfrm>
            <a:prstGeom prst="rect">
              <a:avLst/>
            </a:prstGeom>
            <a:no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0170">
                <a:spcAft>
                  <a:spcPts val="0"/>
                </a:spcAft>
              </a:pPr>
              <a:r>
                <a:rPr lang="id-ID" sz="8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126px</a:t>
              </a:r>
              <a:endParaRPr lang="id-ID" sz="1100" dirty="0">
                <a:solidFill>
                  <a:schemeClr val="tx1"/>
                </a:solidFill>
                <a:effectLst/>
                <a:latin typeface="Sabon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Oval 12"/>
          <p:cNvSpPr/>
          <p:nvPr/>
        </p:nvSpPr>
        <p:spPr>
          <a:xfrm>
            <a:off x="1795279" y="1676999"/>
            <a:ext cx="45719" cy="45719"/>
          </a:xfrm>
          <a:prstGeom prst="ellipse">
            <a:avLst/>
          </a:prstGeom>
          <a:solidFill>
            <a:srgbClr val="E87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790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792" y="245824"/>
            <a:ext cx="8600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Results</a:t>
            </a:r>
            <a:r>
              <a:rPr lang="id-ID" sz="40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id-ID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of Testing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 bwMode="gray">
          <a:xfrm>
            <a:off x="11334445" y="6371863"/>
            <a:ext cx="857555" cy="347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44A734-3683-4B93-9C0D-4F0C705FF537}" type="slidenum">
              <a:rPr lang="id-ID" sz="2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alibri Light" pitchFamily="34" charset="0"/>
              </a:rPr>
              <a:pPr/>
              <a:t>7</a:t>
            </a:fld>
            <a:endParaRPr lang="id-ID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alibri Light" pitchFamily="34" charset="0"/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8227" y="1284890"/>
            <a:ext cx="107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solidFill>
                  <a:srgbClr val="000000"/>
                </a:solidFill>
                <a:ea typeface="SimSun" panose="02010600030101010101" pitchFamily="2" charset="-122"/>
              </a:rPr>
              <a:t>Testing </a:t>
            </a:r>
            <a:r>
              <a:rPr lang="en-US" dirty="0">
                <a:solidFill>
                  <a:srgbClr val="000000"/>
                </a:solidFill>
                <a:ea typeface="SimSun" panose="02010600030101010101" pitchFamily="2" charset="-122"/>
              </a:rPr>
              <a:t>with Variation </a:t>
            </a:r>
            <a:r>
              <a:rPr lang="en-US" dirty="0" smtClean="0">
                <a:solidFill>
                  <a:srgbClr val="000000"/>
                </a:solidFill>
                <a:ea typeface="SimSun" panose="02010600030101010101" pitchFamily="2" charset="-122"/>
              </a:rPr>
              <a:t>data</a:t>
            </a:r>
            <a:r>
              <a:rPr lang="id-ID" dirty="0" smtClean="0">
                <a:solidFill>
                  <a:srgbClr val="000000"/>
                </a:solidFill>
                <a:ea typeface="SimSun" panose="02010600030101010101" pitchFamily="2" charset="-122"/>
              </a:rPr>
              <a:t>: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965235"/>
            <a:ext cx="277906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304282" y="4520821"/>
            <a:ext cx="49343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lphaLcPeriod"/>
            </a:pPr>
            <a:r>
              <a:rPr lang="id-ID" dirty="0" smtClean="0">
                <a:solidFill>
                  <a:schemeClr val="bg1"/>
                </a:solidFill>
                <a:ea typeface="SimSun" panose="02010600030101010101" pitchFamily="2" charset="-122"/>
              </a:rPr>
              <a:t>Result </a:t>
            </a:r>
            <a:r>
              <a:rPr lang="id-ID" b="1" dirty="0" smtClean="0">
                <a:solidFill>
                  <a:schemeClr val="bg1"/>
                </a:solidFill>
                <a:ea typeface="SimSun" panose="02010600030101010101" pitchFamily="2" charset="-122"/>
              </a:rPr>
              <a:t>detection a mother using </a:t>
            </a:r>
            <a:r>
              <a:rPr lang="fi-FI" b="1" dirty="0" smtClean="0">
                <a:solidFill>
                  <a:schemeClr val="bg1"/>
                </a:solidFill>
                <a:ea typeface="SimSun" panose="02010600030101010101" pitchFamily="2" charset="-122"/>
              </a:rPr>
              <a:t>hijab</a:t>
            </a:r>
            <a:r>
              <a:rPr lang="id-ID" b="1" dirty="0" smtClean="0">
                <a:solidFill>
                  <a:schemeClr val="bg1"/>
                </a:solidFill>
                <a:ea typeface="SimSun" panose="02010600030101010101" pitchFamily="2" charset="-122"/>
              </a:rPr>
              <a:t> </a:t>
            </a:r>
            <a:r>
              <a:rPr lang="id-ID" dirty="0" smtClean="0">
                <a:solidFill>
                  <a:schemeClr val="bg1"/>
                </a:solidFill>
                <a:ea typeface="SimSun" panose="02010600030101010101" pitchFamily="2" charset="-122"/>
              </a:rPr>
              <a:t>at photo family with complex condition</a:t>
            </a:r>
            <a:r>
              <a:rPr lang="fi-FI" dirty="0" smtClean="0">
                <a:solidFill>
                  <a:schemeClr val="bg1"/>
                </a:solidFill>
                <a:ea typeface="SimSun" panose="02010600030101010101" pitchFamily="2" charset="-122"/>
              </a:rPr>
              <a:t>, </a:t>
            </a:r>
            <a:r>
              <a:rPr lang="id-ID" dirty="0" smtClean="0">
                <a:solidFill>
                  <a:schemeClr val="bg1"/>
                </a:solidFill>
                <a:ea typeface="SimSun" panose="02010600030101010101" pitchFamily="2" charset="-122"/>
              </a:rPr>
              <a:t>where the part of member’s family not using </a:t>
            </a:r>
            <a:r>
              <a:rPr lang="fi-FI" dirty="0" smtClean="0">
                <a:solidFill>
                  <a:schemeClr val="bg1"/>
                </a:solidFill>
                <a:ea typeface="SimSun" panose="02010600030101010101" pitchFamily="2" charset="-122"/>
              </a:rPr>
              <a:t>hijab (</a:t>
            </a:r>
            <a:r>
              <a:rPr lang="id-ID" dirty="0" smtClean="0">
                <a:solidFill>
                  <a:schemeClr val="bg1"/>
                </a:solidFill>
                <a:ea typeface="SimSun" panose="02010600030101010101" pitchFamily="2" charset="-122"/>
              </a:rPr>
              <a:t>husband</a:t>
            </a:r>
            <a:r>
              <a:rPr lang="fi-FI" dirty="0" smtClean="0">
                <a:solidFill>
                  <a:schemeClr val="bg1"/>
                </a:solidFill>
                <a:ea typeface="SimSun" panose="02010600030101010101" pitchFamily="2" charset="-122"/>
              </a:rPr>
              <a:t>) </a:t>
            </a:r>
            <a:r>
              <a:rPr lang="id-ID" dirty="0" smtClean="0">
                <a:solidFill>
                  <a:schemeClr val="bg1"/>
                </a:solidFill>
                <a:ea typeface="SimSun" panose="02010600030101010101" pitchFamily="2" charset="-122"/>
              </a:rPr>
              <a:t>and with the children</a:t>
            </a:r>
            <a:r>
              <a:rPr lang="fi-FI" dirty="0" smtClean="0">
                <a:solidFill>
                  <a:schemeClr val="bg1"/>
                </a:solidFill>
                <a:ea typeface="SimSun" panose="02010600030101010101" pitchFamily="2" charset="-122"/>
              </a:rPr>
              <a:t>.</a:t>
            </a:r>
            <a:r>
              <a:rPr lang="id-ID" dirty="0" smtClean="0">
                <a:solidFill>
                  <a:schemeClr val="bg1"/>
                </a:solidFill>
                <a:ea typeface="SimSun" panose="02010600030101010101" pitchFamily="2" charset="-122"/>
              </a:rPr>
              <a:t> </a:t>
            </a:r>
            <a:r>
              <a:rPr lang="id-ID" b="1" dirty="0" smtClean="0">
                <a:solidFill>
                  <a:schemeClr val="bg1"/>
                </a:solidFill>
                <a:ea typeface="SimSun" panose="02010600030101010101" pitchFamily="2" charset="-122"/>
              </a:rPr>
              <a:t>The system </a:t>
            </a:r>
            <a:r>
              <a:rPr lang="id-ID" dirty="0" smtClean="0">
                <a:solidFill>
                  <a:schemeClr val="bg1"/>
                </a:solidFill>
                <a:ea typeface="SimSun" panose="02010600030101010101" pitchFamily="2" charset="-122"/>
              </a:rPr>
              <a:t>can be done to </a:t>
            </a:r>
            <a:r>
              <a:rPr lang="id-ID" b="1" dirty="0" smtClean="0">
                <a:solidFill>
                  <a:schemeClr val="bg1"/>
                </a:solidFill>
                <a:ea typeface="SimSun" panose="02010600030101010101" pitchFamily="2" charset="-122"/>
              </a:rPr>
              <a:t>detect, not base on face detection, but can be good detection </a:t>
            </a:r>
            <a:r>
              <a:rPr lang="id-ID" dirty="0" smtClean="0">
                <a:solidFill>
                  <a:schemeClr val="bg1"/>
                </a:solidFill>
                <a:ea typeface="SimSun" panose="02010600030101010101" pitchFamily="2" charset="-122"/>
              </a:rPr>
              <a:t>only person </a:t>
            </a:r>
            <a:r>
              <a:rPr lang="id-ID" b="1" dirty="0" smtClean="0">
                <a:solidFill>
                  <a:schemeClr val="bg1"/>
                </a:solidFill>
                <a:ea typeface="SimSun" panose="02010600030101010101" pitchFamily="2" charset="-122"/>
              </a:rPr>
              <a:t>that wearing hijab.</a:t>
            </a:r>
            <a:endParaRPr lang="id-ID" sz="16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17667" y="4520821"/>
            <a:ext cx="5604560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5000"/>
              </a:lnSpc>
              <a:buFont typeface="+mj-lt"/>
              <a:buAutoNum type="alphaLcPeriod" startAt="2"/>
            </a:pPr>
            <a:r>
              <a:rPr lang="id-ID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Other result good detection hijab to only a </a:t>
            </a:r>
            <a:r>
              <a:rPr lang="id-ID" b="1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mother with the baby, besides husband</a:t>
            </a:r>
            <a:r>
              <a:rPr lang="id-ID" dirty="0" smtClean="0">
                <a:solidFill>
                  <a:schemeClr val="bg1"/>
                </a:solidFill>
                <a:ea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15000"/>
              </a:lnSpc>
              <a:buFont typeface="+mj-lt"/>
              <a:buAutoNum type="alphaLcPeriod" startAt="2"/>
            </a:pPr>
            <a:endParaRPr lang="id-ID" dirty="0">
              <a:solidFill>
                <a:schemeClr val="bg1"/>
              </a:solidFill>
              <a:effectLst/>
            </a:endParaRPr>
          </a:p>
          <a:p>
            <a:pPr marL="342900" indent="-342900" algn="just">
              <a:lnSpc>
                <a:spcPct val="115000"/>
              </a:lnSpc>
              <a:buFont typeface="+mj-lt"/>
              <a:buAutoNum type="alphaLcPeriod" startAt="2"/>
            </a:pPr>
            <a:r>
              <a:rPr lang="id-ID" dirty="0">
                <a:solidFill>
                  <a:schemeClr val="bg1"/>
                </a:solidFill>
              </a:rPr>
              <a:t>And </a:t>
            </a:r>
            <a:r>
              <a:rPr lang="id-ID" b="1" dirty="0" smtClean="0">
                <a:solidFill>
                  <a:schemeClr val="bg1"/>
                </a:solidFill>
              </a:rPr>
              <a:t>result detection selt muslim women </a:t>
            </a:r>
            <a:r>
              <a:rPr lang="id-ID" dirty="0" smtClean="0">
                <a:solidFill>
                  <a:schemeClr val="bg1"/>
                </a:solidFill>
              </a:rPr>
              <a:t>that </a:t>
            </a:r>
            <a:r>
              <a:rPr lang="id-ID" b="1" dirty="0" smtClean="0">
                <a:solidFill>
                  <a:schemeClr val="bg1"/>
                </a:solidFill>
              </a:rPr>
              <a:t>selfie photo</a:t>
            </a:r>
            <a:r>
              <a:rPr lang="id-ID" dirty="0" smtClean="0">
                <a:solidFill>
                  <a:schemeClr val="bg1"/>
                </a:solidFill>
              </a:rPr>
              <a:t>.</a:t>
            </a:r>
            <a:endParaRPr lang="id-ID" dirty="0">
              <a:solidFill>
                <a:schemeClr val="bg1"/>
              </a:solidFill>
              <a:effectLst/>
            </a:endParaRPr>
          </a:p>
        </p:txBody>
      </p:sp>
      <p:pic>
        <p:nvPicPr>
          <p:cNvPr id="60" name="Picture 5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b="3872"/>
          <a:stretch/>
        </p:blipFill>
        <p:spPr bwMode="auto">
          <a:xfrm>
            <a:off x="362473" y="1654222"/>
            <a:ext cx="4876143" cy="25953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" name="Picture 60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" t="1801" r="9672" b="16825"/>
          <a:stretch/>
        </p:blipFill>
        <p:spPr bwMode="auto">
          <a:xfrm>
            <a:off x="5417664" y="1149486"/>
            <a:ext cx="3363476" cy="3100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2" name="Picture 6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" t="1772" r="1268" b="37729"/>
          <a:stretch/>
        </p:blipFill>
        <p:spPr bwMode="auto">
          <a:xfrm>
            <a:off x="8960187" y="1149486"/>
            <a:ext cx="2432685" cy="22650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3" name="Rectangle 62"/>
          <p:cNvSpPr/>
          <p:nvPr/>
        </p:nvSpPr>
        <p:spPr>
          <a:xfrm>
            <a:off x="9987830" y="340584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(c)</a:t>
            </a:r>
            <a:endParaRPr lang="id-ID" b="1" dirty="0"/>
          </a:p>
        </p:txBody>
      </p:sp>
      <p:sp>
        <p:nvSpPr>
          <p:cNvPr id="64" name="Rectangle 63"/>
          <p:cNvSpPr/>
          <p:nvPr/>
        </p:nvSpPr>
        <p:spPr>
          <a:xfrm>
            <a:off x="6891653" y="4228886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(b)</a:t>
            </a:r>
            <a:endParaRPr lang="id-ID" b="1" dirty="0"/>
          </a:p>
        </p:txBody>
      </p:sp>
      <p:sp>
        <p:nvSpPr>
          <p:cNvPr id="65" name="Rectangle 64"/>
          <p:cNvSpPr/>
          <p:nvPr/>
        </p:nvSpPr>
        <p:spPr>
          <a:xfrm>
            <a:off x="2544958" y="4230540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(a)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344312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792" y="245824"/>
            <a:ext cx="8600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Results</a:t>
            </a:r>
            <a:r>
              <a:rPr lang="id-ID" sz="40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id-ID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of Testing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 bwMode="gray">
          <a:xfrm>
            <a:off x="11334445" y="6371863"/>
            <a:ext cx="857555" cy="347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44A734-3683-4B93-9C0D-4F0C705FF537}" type="slidenum">
              <a:rPr lang="id-ID" sz="2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alibri Light" pitchFamily="34" charset="0"/>
              </a:rPr>
              <a:pPr/>
              <a:t>8</a:t>
            </a:fld>
            <a:endParaRPr lang="id-ID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alibri Light" pitchFamily="34" charset="0"/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8227" y="1284890"/>
            <a:ext cx="107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i-FI" dirty="0" smtClean="0">
                <a:solidFill>
                  <a:srgbClr val="000000"/>
                </a:solidFill>
                <a:ea typeface="SimSun" panose="02010600030101010101" pitchFamily="2" charset="-122"/>
              </a:rPr>
              <a:t>Loss</a:t>
            </a:r>
            <a:r>
              <a:rPr lang="id-ID" dirty="0" smtClean="0">
                <a:solidFill>
                  <a:srgbClr val="000000"/>
                </a:solidFill>
                <a:ea typeface="SimSun" panose="02010600030101010101" pitchFamily="2" charset="-122"/>
              </a:rPr>
              <a:t> Average value</a:t>
            </a:r>
            <a:r>
              <a:rPr lang="fi-FI" dirty="0" smtClean="0">
                <a:solidFill>
                  <a:srgbClr val="000000"/>
                </a:solidFill>
                <a:ea typeface="SimSun" panose="02010600030101010101" pitchFamily="2" charset="-122"/>
              </a:rPr>
              <a:t> </a:t>
            </a:r>
            <a:r>
              <a:rPr lang="id-ID" dirty="0" smtClean="0">
                <a:solidFill>
                  <a:srgbClr val="000000"/>
                </a:solidFill>
                <a:ea typeface="SimSun" panose="02010600030101010101" pitchFamily="2" charset="-122"/>
              </a:rPr>
              <a:t>can be call as </a:t>
            </a:r>
            <a:r>
              <a:rPr lang="fi-FI" dirty="0" smtClean="0">
                <a:solidFill>
                  <a:srgbClr val="000000"/>
                </a:solidFill>
                <a:ea typeface="SimSun" panose="02010600030101010101" pitchFamily="2" charset="-122"/>
              </a:rPr>
              <a:t>error rate</a:t>
            </a:r>
            <a:r>
              <a:rPr lang="id-ID" dirty="0" smtClean="0">
                <a:solidFill>
                  <a:srgbClr val="000000"/>
                </a:solidFill>
                <a:ea typeface="SimSun" panose="02010600030101010101" pitchFamily="2" charset="-122"/>
              </a:rPr>
              <a:t>, for trainign process can be achieve ideal resul of </a:t>
            </a:r>
            <a:r>
              <a:rPr lang="fi-FI" dirty="0" smtClean="0">
                <a:solidFill>
                  <a:srgbClr val="000000"/>
                </a:solidFill>
                <a:ea typeface="SimSun" panose="02010600030101010101" pitchFamily="2" charset="-122"/>
              </a:rPr>
              <a:t>training </a:t>
            </a:r>
            <a:r>
              <a:rPr lang="id-ID" dirty="0" smtClean="0">
                <a:solidFill>
                  <a:srgbClr val="000000"/>
                </a:solidFill>
                <a:ea typeface="SimSun" panose="02010600030101010101" pitchFamily="2" charset="-122"/>
              </a:rPr>
              <a:t>if the the </a:t>
            </a:r>
            <a:r>
              <a:rPr lang="fi-FI" dirty="0" smtClean="0">
                <a:solidFill>
                  <a:srgbClr val="000000"/>
                </a:solidFill>
                <a:ea typeface="SimSun" panose="02010600030101010101" pitchFamily="2" charset="-122"/>
              </a:rPr>
              <a:t>Loss</a:t>
            </a:r>
            <a:r>
              <a:rPr lang="id-ID" dirty="0" smtClean="0">
                <a:solidFill>
                  <a:srgbClr val="000000"/>
                </a:solidFill>
                <a:ea typeface="SimSun" panose="02010600030101010101" pitchFamily="2" charset="-122"/>
              </a:rPr>
              <a:t> average</a:t>
            </a:r>
            <a:r>
              <a:rPr lang="fi-FI" dirty="0" smtClean="0">
                <a:solidFill>
                  <a:srgbClr val="000000"/>
                </a:solidFill>
                <a:ea typeface="SimSun" panose="02010600030101010101" pitchFamily="2" charset="-122"/>
              </a:rPr>
              <a:t> </a:t>
            </a:r>
            <a:r>
              <a:rPr lang="id-ID" dirty="0" smtClean="0">
                <a:solidFill>
                  <a:srgbClr val="000000"/>
                </a:solidFill>
                <a:ea typeface="SimSun" panose="02010600030101010101" pitchFamily="2" charset="-122"/>
              </a:rPr>
              <a:t>with the increasing iteration</a:t>
            </a:r>
            <a:r>
              <a:rPr lang="fi-FI" dirty="0" smtClean="0">
                <a:solidFill>
                  <a:srgbClr val="000000"/>
                </a:solidFill>
                <a:ea typeface="SimSun" panose="02010600030101010101" pitchFamily="2" charset="-122"/>
              </a:rPr>
              <a:t> </a:t>
            </a:r>
            <a:r>
              <a:rPr lang="id-ID" dirty="0" smtClean="0">
                <a:solidFill>
                  <a:srgbClr val="000000"/>
                </a:solidFill>
                <a:ea typeface="SimSun" panose="02010600030101010101" pitchFamily="2" charset="-122"/>
              </a:rPr>
              <a:t>or</a:t>
            </a:r>
            <a:r>
              <a:rPr lang="fi-FI" dirty="0" smtClean="0">
                <a:solidFill>
                  <a:srgbClr val="000000"/>
                </a:solidFill>
                <a:ea typeface="SimSun" panose="02010600030101010101" pitchFamily="2" charset="-122"/>
              </a:rPr>
              <a:t> </a:t>
            </a:r>
            <a:r>
              <a:rPr lang="fi-FI" dirty="0">
                <a:solidFill>
                  <a:srgbClr val="000000"/>
                </a:solidFill>
                <a:ea typeface="SimSun" panose="02010600030101010101" pitchFamily="2" charset="-122"/>
              </a:rPr>
              <a:t>Batch Number, </a:t>
            </a:r>
            <a:r>
              <a:rPr lang="id-ID" dirty="0" smtClean="0">
                <a:solidFill>
                  <a:srgbClr val="000000"/>
                </a:solidFill>
                <a:ea typeface="SimSun" panose="02010600030101010101" pitchFamily="2" charset="-122"/>
              </a:rPr>
              <a:t>then the value toward</a:t>
            </a:r>
            <a:r>
              <a:rPr lang="fi-FI" dirty="0" smtClean="0">
                <a:solidFill>
                  <a:srgbClr val="000000"/>
                </a:solidFill>
                <a:ea typeface="SimSun" panose="02010600030101010101" pitchFamily="2" charset="-122"/>
              </a:rPr>
              <a:t> </a:t>
            </a:r>
            <a:r>
              <a:rPr lang="id-ID" dirty="0" smtClean="0">
                <a:solidFill>
                  <a:srgbClr val="000000"/>
                </a:solidFill>
                <a:ea typeface="SimSun" panose="02010600030101010101" pitchFamily="2" charset="-122"/>
              </a:rPr>
              <a:t>convergence to zero like base on Figure below.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965235"/>
            <a:ext cx="277906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0" name="Picture 59" descr="C:\Users\Imacho\AppData\Local\Microsoft\Windows\INetCache\Content.Word\training_loss_plot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6"/>
          <a:stretch/>
        </p:blipFill>
        <p:spPr bwMode="auto">
          <a:xfrm>
            <a:off x="372848" y="2222734"/>
            <a:ext cx="5389880" cy="36766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3490" name="Picture 2" descr="1k"/>
          <p:cNvPicPr>
            <a:picLocks noChangeAspect="1" noChangeArrowheads="1"/>
          </p:cNvPicPr>
          <p:nvPr/>
        </p:nvPicPr>
        <p:blipFill>
          <a:blip r:embed="rId4" cstate="print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439" y="2077594"/>
            <a:ext cx="1042987" cy="138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1" name="Picture 3" descr="t-7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432" y="2052194"/>
            <a:ext cx="1444625" cy="141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2" name="Picture 4" descr="t-8k"/>
          <p:cNvPicPr>
            <a:picLocks noChangeAspect="1" noChangeArrowheads="1"/>
          </p:cNvPicPr>
          <p:nvPr/>
        </p:nvPicPr>
        <p:blipFill>
          <a:blip r:embed="rId6" cstate="print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538" y="2201870"/>
            <a:ext cx="1414463" cy="138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3" name="Picture 5" descr="t-9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382" y="2149482"/>
            <a:ext cx="1020763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7" name="Picture 9" descr="t-t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515" y="3467570"/>
            <a:ext cx="1681826" cy="161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6" name="Picture 8" descr="t-t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728" y="4392477"/>
            <a:ext cx="2092325" cy="205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t-t7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4" t="1546" r="3927" b="3762"/>
          <a:stretch/>
        </p:blipFill>
        <p:spPr bwMode="auto">
          <a:xfrm>
            <a:off x="9042401" y="4421415"/>
            <a:ext cx="1799772" cy="182880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5" name="Picture 7" descr="t-t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54"/>
          <a:stretch>
            <a:fillRect/>
          </a:stretch>
        </p:blipFill>
        <p:spPr bwMode="auto">
          <a:xfrm>
            <a:off x="8022771" y="4309929"/>
            <a:ext cx="863600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23229" y="5967968"/>
            <a:ext cx="3552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1" dirty="0">
                <a:solidFill>
                  <a:srgbClr val="000000"/>
                </a:solidFill>
                <a:ea typeface="SimSun" panose="02010600030101010101" pitchFamily="2" charset="-122"/>
              </a:rPr>
              <a:t>Loss</a:t>
            </a:r>
            <a:r>
              <a:rPr lang="id-ID" b="1" dirty="0">
                <a:solidFill>
                  <a:srgbClr val="000000"/>
                </a:solidFill>
                <a:ea typeface="SimSun" panose="02010600030101010101" pitchFamily="2" charset="-122"/>
              </a:rPr>
              <a:t> </a:t>
            </a:r>
            <a:r>
              <a:rPr lang="id-ID" b="1" dirty="0" smtClean="0">
                <a:solidFill>
                  <a:srgbClr val="000000"/>
                </a:solidFill>
                <a:ea typeface="SimSun" panose="02010600030101010101" pitchFamily="2" charset="-122"/>
              </a:rPr>
              <a:t>average (</a:t>
            </a:r>
            <a:r>
              <a:rPr lang="id-ID" b="1" dirty="0">
                <a:solidFill>
                  <a:srgbClr val="000000"/>
                </a:solidFill>
                <a:ea typeface="SimSun" panose="02010600030101010101" pitchFamily="2" charset="-122"/>
              </a:rPr>
              <a:t>convergence </a:t>
            </a:r>
            <a:r>
              <a:rPr lang="id-ID" b="1" dirty="0" smtClean="0">
                <a:solidFill>
                  <a:srgbClr val="000000"/>
                </a:solidFill>
                <a:ea typeface="SimSun" panose="02010600030101010101" pitchFamily="2" charset="-122"/>
              </a:rPr>
              <a:t>)</a:t>
            </a:r>
            <a:r>
              <a:rPr lang="fi-FI" b="1" dirty="0" smtClean="0">
                <a:solidFill>
                  <a:srgbClr val="000000"/>
                </a:solidFill>
                <a:ea typeface="SimSun" panose="02010600030101010101" pitchFamily="2" charset="-122"/>
              </a:rPr>
              <a:t> </a:t>
            </a:r>
            <a:endParaRPr lang="id-ID" b="1" dirty="0"/>
          </a:p>
        </p:txBody>
      </p:sp>
      <p:sp>
        <p:nvSpPr>
          <p:cNvPr id="7" name="Rectangle 6"/>
          <p:cNvSpPr/>
          <p:nvPr/>
        </p:nvSpPr>
        <p:spPr>
          <a:xfrm>
            <a:off x="7057811" y="6371863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 smtClean="0">
                <a:solidFill>
                  <a:schemeClr val="bg2">
                    <a:lumMod val="50000"/>
                  </a:schemeClr>
                </a:solidFill>
              </a:rPr>
              <a:t>Others </a:t>
            </a:r>
            <a:r>
              <a:rPr lang="id-ID" b="1" dirty="0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en-US" b="1" dirty="0" err="1" smtClean="0">
                <a:solidFill>
                  <a:schemeClr val="bg2">
                    <a:lumMod val="50000"/>
                  </a:schemeClr>
                </a:solidFill>
              </a:rPr>
              <a:t>esults</a:t>
            </a:r>
            <a:r>
              <a:rPr lang="id-ID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id-ID" b="1" dirty="0">
                <a:solidFill>
                  <a:schemeClr val="bg2">
                    <a:lumMod val="50000"/>
                  </a:schemeClr>
                </a:solidFill>
              </a:rPr>
              <a:t>of </a:t>
            </a:r>
            <a:r>
              <a:rPr lang="id-ID" b="1" dirty="0" smtClean="0">
                <a:solidFill>
                  <a:schemeClr val="bg2">
                    <a:lumMod val="50000"/>
                  </a:schemeClr>
                </a:solidFill>
              </a:rPr>
              <a:t>testing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2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793" y="245824"/>
            <a:ext cx="6463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Conclusions</a:t>
            </a:r>
            <a:r>
              <a:rPr lang="id-ID" sz="40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&amp; Future Works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 bwMode="gray">
          <a:xfrm>
            <a:off x="11334445" y="6371863"/>
            <a:ext cx="857555" cy="347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44A734-3683-4B93-9C0D-4F0C705FF537}" type="slidenum">
              <a:rPr lang="id-ID" sz="2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alibri Light" pitchFamily="34" charset="0"/>
              </a:rPr>
              <a:pPr/>
              <a:t>9</a:t>
            </a:fld>
            <a:endParaRPr lang="id-ID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alibri Light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" y="965235"/>
            <a:ext cx="3462729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Rectangle 18"/>
          <p:cNvSpPr/>
          <p:nvPr/>
        </p:nvSpPr>
        <p:spPr>
          <a:xfrm>
            <a:off x="430307" y="1220843"/>
            <a:ext cx="994124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D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etection of Hijab shar’i proved and can be implement 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also have been done using GPU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NVIDIA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CUDA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 and Yolo v3 algorithm 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with optimal result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. </a:t>
            </a:r>
            <a:endParaRPr lang="id-ID" sz="2400" dirty="0" smtClean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From result of performation 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detection of hijab 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give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average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train loss 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toward the convergence condition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Provide 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more complex and complete dataset of hijab 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and many variant (many model, style, position and so on).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Improve implementation to </a:t>
            </a:r>
            <a:r>
              <a:rPr lang="id-ID" sz="2400" b="1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real 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time, interactive or streaming processing 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on </a:t>
            </a:r>
            <a:r>
              <a:rPr lang="id-ID" sz="2400" dirty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mobile 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App and others 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as Final Product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Optimization parameter         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and          using Particle Swarm Optimization (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PSO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) or Genetic Algorithm (</a:t>
            </a:r>
            <a:r>
              <a:rPr lang="id-ID" sz="2400" b="1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GA</a:t>
            </a:r>
            <a:r>
              <a:rPr lang="id-ID" sz="2400" dirty="0" smtClean="0">
                <a:solidFill>
                  <a:schemeClr val="bg2">
                    <a:lumMod val="50000"/>
                  </a:schemeClr>
                </a:solidFill>
                <a:latin typeface="Calibri Light" pitchFamily="34" charset="0"/>
              </a:rPr>
              <a:t>) or other algorithm from Swarm Intelligence and Evolution Algorithm.</a:t>
            </a:r>
          </a:p>
          <a:p>
            <a:pPr marL="457200" indent="-457200" algn="just">
              <a:buFont typeface="+mj-lt"/>
              <a:buAutoNum type="arabicPeriod"/>
            </a:pPr>
            <a:endParaRPr lang="id-ID" sz="2400" dirty="0" smtClean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id-ID" sz="2400" dirty="0" smtClean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id-ID" sz="2400" dirty="0" smtClean="0">
              <a:solidFill>
                <a:schemeClr val="bg2">
                  <a:lumMod val="50000"/>
                </a:schemeClr>
              </a:solidFill>
              <a:latin typeface="Calibri Light" pitchFamily="34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181700"/>
              </p:ext>
            </p:extLst>
          </p:nvPr>
        </p:nvGraphicFramePr>
        <p:xfrm>
          <a:off x="3991429" y="4185104"/>
          <a:ext cx="595086" cy="402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8" name="Equation" r:id="rId4" imgW="342720" imgH="228600" progId="Equation.3">
                  <p:embed/>
                </p:oleObj>
              </mc:Choice>
              <mc:Fallback>
                <p:oleObj name="Equation" r:id="rId4" imgW="3427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1429" y="4185104"/>
                        <a:ext cx="595086" cy="40223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211715"/>
              </p:ext>
            </p:extLst>
          </p:nvPr>
        </p:nvGraphicFramePr>
        <p:xfrm>
          <a:off x="5335912" y="4157125"/>
          <a:ext cx="608012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9" name="Equation" r:id="rId6" imgW="342720" imgH="241200" progId="Equation.3">
                  <p:embed/>
                </p:oleObj>
              </mc:Choice>
              <mc:Fallback>
                <p:oleObj name="Equation" r:id="rId6" imgW="3427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5912" y="4157125"/>
                        <a:ext cx="608012" cy="430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494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17393</TotalTime>
  <Words>815</Words>
  <Application>Microsoft Office PowerPoint</Application>
  <PresentationFormat>Widescreen</PresentationFormat>
  <Paragraphs>102</Paragraphs>
  <Slides>10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5" baseType="lpstr">
      <vt:lpstr>SimSun</vt:lpstr>
      <vt:lpstr>Arial</vt:lpstr>
      <vt:lpstr>Arial Rounded MT Bold</vt:lpstr>
      <vt:lpstr>Bodoni MT Black</vt:lpstr>
      <vt:lpstr>Calibri</vt:lpstr>
      <vt:lpstr>Calibri Light</vt:lpstr>
      <vt:lpstr>Century Gothic</vt:lpstr>
      <vt:lpstr>Comic Sans MS</vt:lpstr>
      <vt:lpstr>Sabon</vt:lpstr>
      <vt:lpstr>Times</vt:lpstr>
      <vt:lpstr>Times New Roman</vt:lpstr>
      <vt:lpstr>Wingdings</vt:lpstr>
      <vt:lpstr>Wingdings 3</vt:lpstr>
      <vt:lpstr>Wisp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ICGT 2019 - Detection Of Hijab Syar'i by ImamCS</dc:title>
  <dc:creator>Imam Cholissodin;Yenny Kornitasari</dc:creator>
  <cp:lastModifiedBy>Imam Cholissodin</cp:lastModifiedBy>
  <cp:revision>966</cp:revision>
  <cp:lastPrinted>2015-01-04T14:16:27Z</cp:lastPrinted>
  <dcterms:created xsi:type="dcterms:W3CDTF">2014-06-15T14:43:34Z</dcterms:created>
  <dcterms:modified xsi:type="dcterms:W3CDTF">2020-05-04T23:59:35Z</dcterms:modified>
</cp:coreProperties>
</file>